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notesMasterIdLst>
    <p:notesMasterId r:id="rId89"/>
  </p:notesMasterIdLst>
  <p:sldIdLst>
    <p:sldId id="256" r:id="rId3"/>
    <p:sldId id="308" r:id="rId4"/>
    <p:sldId id="310" r:id="rId5"/>
    <p:sldId id="311" r:id="rId6"/>
    <p:sldId id="456" r:id="rId7"/>
    <p:sldId id="312" r:id="rId8"/>
    <p:sldId id="439" r:id="rId9"/>
    <p:sldId id="313" r:id="rId10"/>
    <p:sldId id="314" r:id="rId11"/>
    <p:sldId id="315" r:id="rId12"/>
    <p:sldId id="431" r:id="rId13"/>
    <p:sldId id="316" r:id="rId14"/>
    <p:sldId id="438" r:id="rId15"/>
    <p:sldId id="317" r:id="rId16"/>
    <p:sldId id="432" r:id="rId17"/>
    <p:sldId id="345" r:id="rId18"/>
    <p:sldId id="440" r:id="rId19"/>
    <p:sldId id="319" r:id="rId20"/>
    <p:sldId id="448" r:id="rId21"/>
    <p:sldId id="320" r:id="rId22"/>
    <p:sldId id="321" r:id="rId23"/>
    <p:sldId id="335" r:id="rId24"/>
    <p:sldId id="336" r:id="rId25"/>
    <p:sldId id="434" r:id="rId26"/>
    <p:sldId id="322" r:id="rId27"/>
    <p:sldId id="324" r:id="rId28"/>
    <p:sldId id="435" r:id="rId29"/>
    <p:sldId id="437" r:id="rId30"/>
    <p:sldId id="325" r:id="rId31"/>
    <p:sldId id="326" r:id="rId32"/>
    <p:sldId id="327" r:id="rId33"/>
    <p:sldId id="328" r:id="rId34"/>
    <p:sldId id="433" r:id="rId35"/>
    <p:sldId id="449" r:id="rId36"/>
    <p:sldId id="446" r:id="rId37"/>
    <p:sldId id="347" r:id="rId38"/>
    <p:sldId id="442" r:id="rId39"/>
    <p:sldId id="454" r:id="rId40"/>
    <p:sldId id="457" r:id="rId41"/>
    <p:sldId id="346" r:id="rId42"/>
    <p:sldId id="427" r:id="rId43"/>
    <p:sldId id="396" r:id="rId44"/>
    <p:sldId id="348" r:id="rId45"/>
    <p:sldId id="397" r:id="rId46"/>
    <p:sldId id="398" r:id="rId47"/>
    <p:sldId id="399" r:id="rId48"/>
    <p:sldId id="400" r:id="rId49"/>
    <p:sldId id="458" r:id="rId50"/>
    <p:sldId id="453" r:id="rId51"/>
    <p:sldId id="443" r:id="rId52"/>
    <p:sldId id="444" r:id="rId53"/>
    <p:sldId id="445" r:id="rId54"/>
    <p:sldId id="401" r:id="rId55"/>
    <p:sldId id="402" r:id="rId56"/>
    <p:sldId id="403" r:id="rId57"/>
    <p:sldId id="428" r:id="rId58"/>
    <p:sldId id="404" r:id="rId59"/>
    <p:sldId id="429" r:id="rId60"/>
    <p:sldId id="405" r:id="rId61"/>
    <p:sldId id="452" r:id="rId62"/>
    <p:sldId id="451" r:id="rId63"/>
    <p:sldId id="459" r:id="rId64"/>
    <p:sldId id="430" r:id="rId65"/>
    <p:sldId id="406" r:id="rId66"/>
    <p:sldId id="407" r:id="rId67"/>
    <p:sldId id="395" r:id="rId68"/>
    <p:sldId id="355" r:id="rId69"/>
    <p:sldId id="356" r:id="rId70"/>
    <p:sldId id="357" r:id="rId71"/>
    <p:sldId id="358" r:id="rId72"/>
    <p:sldId id="359" r:id="rId73"/>
    <p:sldId id="360" r:id="rId74"/>
    <p:sldId id="362" r:id="rId75"/>
    <p:sldId id="363" r:id="rId76"/>
    <p:sldId id="364" r:id="rId77"/>
    <p:sldId id="365" r:id="rId78"/>
    <p:sldId id="367" r:id="rId79"/>
    <p:sldId id="368" r:id="rId80"/>
    <p:sldId id="369" r:id="rId81"/>
    <p:sldId id="370" r:id="rId82"/>
    <p:sldId id="373" r:id="rId83"/>
    <p:sldId id="374" r:id="rId84"/>
    <p:sldId id="441" r:id="rId85"/>
    <p:sldId id="375" r:id="rId86"/>
    <p:sldId id="455" r:id="rId87"/>
    <p:sldId id="381" r:id="rId88"/>
  </p:sldIdLst>
  <p:sldSz cx="12192000" cy="6858000"/>
  <p:notesSz cx="6858000" cy="9144000"/>
  <p:defaultTextStyle>
    <a:defPPr>
      <a:defRPr lang="it-IT"/>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7"/>
    <a:srgbClr val="FFFFBD"/>
    <a:srgbClr val="FF6600"/>
    <a:srgbClr val="FF0000"/>
    <a:srgbClr val="0033CC"/>
    <a:srgbClr val="420000"/>
    <a:srgbClr val="FFFFCC"/>
    <a:srgbClr val="0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81" autoAdjust="0"/>
  </p:normalViewPr>
  <p:slideViewPr>
    <p:cSldViewPr>
      <p:cViewPr varScale="1">
        <p:scale>
          <a:sx n="79" d="100"/>
          <a:sy n="79" d="100"/>
        </p:scale>
        <p:origin x="821"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00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it-IT" altLang="it-IT"/>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it-IT" altLang="it-IT"/>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it-IT" altLang="it-IT"/>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0DBB0E9-DC42-4B5B-B99D-C6EA08AAACF2}"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3C4C5-2ABD-4497-A97B-87CCD0317AB7}" type="slidenum">
              <a:rPr lang="it-IT" altLang="it-IT"/>
              <a:pPr/>
              <a:t>1</a:t>
            </a:fld>
            <a:endParaRPr lang="it-IT" altLang="it-IT"/>
          </a:p>
        </p:txBody>
      </p:sp>
      <p:sp>
        <p:nvSpPr>
          <p:cNvPr id="439298" name="Rectangle 2"/>
          <p:cNvSpPr>
            <a:spLocks noGrp="1" noRot="1" noChangeAspect="1" noChangeArrowheads="1" noTextEdit="1"/>
          </p:cNvSpPr>
          <p:nvPr>
            <p:ph type="sldImg"/>
          </p:nvPr>
        </p:nvSpPr>
        <p:spPr>
          <a:xfrm>
            <a:off x="381000" y="685800"/>
            <a:ext cx="6096000" cy="3429000"/>
          </a:xfrm>
          <a:ln/>
        </p:spPr>
      </p:sp>
      <p:sp>
        <p:nvSpPr>
          <p:cNvPr id="439299"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F64E4-BD00-4213-BEE4-1CC09B7AE989}" type="slidenum">
              <a:rPr lang="it-IT" altLang="it-IT"/>
              <a:pPr/>
              <a:t>24</a:t>
            </a:fld>
            <a:endParaRPr lang="it-IT" altLang="it-IT"/>
          </a:p>
        </p:txBody>
      </p:sp>
      <p:sp>
        <p:nvSpPr>
          <p:cNvPr id="407554" name="Rectangle 2"/>
          <p:cNvSpPr>
            <a:spLocks noGrp="1" noRot="1" noChangeAspect="1" noChangeArrowheads="1" noTextEdit="1"/>
          </p:cNvSpPr>
          <p:nvPr>
            <p:ph type="sldImg"/>
          </p:nvPr>
        </p:nvSpPr>
        <p:spPr>
          <a:xfrm>
            <a:off x="381000" y="685800"/>
            <a:ext cx="6096000" cy="3429000"/>
          </a:xfrm>
          <a:ln/>
        </p:spPr>
      </p:sp>
      <p:sp>
        <p:nvSpPr>
          <p:cNvPr id="407555"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85E61-121A-4DEE-A41C-0522A051456B}" type="slidenum">
              <a:rPr lang="it-IT" altLang="it-IT"/>
              <a:pPr/>
              <a:t>29</a:t>
            </a:fld>
            <a:endParaRPr lang="it-IT" altLang="it-IT"/>
          </a:p>
        </p:txBody>
      </p:sp>
      <p:sp>
        <p:nvSpPr>
          <p:cNvPr id="431106" name="Rectangle 2"/>
          <p:cNvSpPr>
            <a:spLocks noGrp="1" noRot="1" noChangeAspect="1" noChangeArrowheads="1" noTextEdit="1"/>
          </p:cNvSpPr>
          <p:nvPr>
            <p:ph type="sldImg"/>
          </p:nvPr>
        </p:nvSpPr>
        <p:spPr>
          <a:xfrm>
            <a:off x="381000" y="685800"/>
            <a:ext cx="6096000" cy="3429000"/>
          </a:xfrm>
          <a:ln/>
        </p:spPr>
      </p:sp>
      <p:sp>
        <p:nvSpPr>
          <p:cNvPr id="431107"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FD967-CE9B-4998-9BF3-00B48AE70F6D}" type="slidenum">
              <a:rPr lang="it-IT" altLang="it-IT"/>
              <a:pPr/>
              <a:t>31</a:t>
            </a:fld>
            <a:endParaRPr lang="it-IT" altLang="it-IT"/>
          </a:p>
        </p:txBody>
      </p:sp>
      <p:sp>
        <p:nvSpPr>
          <p:cNvPr id="432130" name="Rectangle 2"/>
          <p:cNvSpPr>
            <a:spLocks noGrp="1" noRot="1" noChangeAspect="1" noChangeArrowheads="1" noTextEdit="1"/>
          </p:cNvSpPr>
          <p:nvPr>
            <p:ph type="sldImg"/>
          </p:nvPr>
        </p:nvSpPr>
        <p:spPr>
          <a:xfrm>
            <a:off x="381000" y="685800"/>
            <a:ext cx="6096000" cy="3429000"/>
          </a:xfrm>
          <a:ln/>
        </p:spPr>
      </p:sp>
      <p:sp>
        <p:nvSpPr>
          <p:cNvPr id="432131"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3C498-F1B6-4C73-B18C-71761248622C}" type="slidenum">
              <a:rPr lang="it-IT" altLang="it-IT"/>
              <a:pPr/>
              <a:t>35</a:t>
            </a:fld>
            <a:endParaRPr lang="it-IT" altLang="it-IT"/>
          </a:p>
        </p:txBody>
      </p:sp>
      <p:sp>
        <p:nvSpPr>
          <p:cNvPr id="421890" name="Rectangle 2"/>
          <p:cNvSpPr>
            <a:spLocks noGrp="1" noRot="1" noChangeAspect="1" noChangeArrowheads="1" noTextEdit="1"/>
          </p:cNvSpPr>
          <p:nvPr>
            <p:ph type="sldImg"/>
          </p:nvPr>
        </p:nvSpPr>
        <p:spPr>
          <a:xfrm>
            <a:off x="381000" y="685800"/>
            <a:ext cx="6096000" cy="3429000"/>
          </a:xfrm>
          <a:ln/>
        </p:spPr>
      </p:sp>
      <p:sp>
        <p:nvSpPr>
          <p:cNvPr id="421891"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BCF1D-D235-4BDC-9569-D54A002C1039}" type="slidenum">
              <a:rPr lang="it-IT" altLang="it-IT"/>
              <a:pPr/>
              <a:t>51</a:t>
            </a:fld>
            <a:endParaRPr lang="it-IT" altLang="it-IT"/>
          </a:p>
        </p:txBody>
      </p:sp>
      <p:sp>
        <p:nvSpPr>
          <p:cNvPr id="413698" name="Rectangle 2"/>
          <p:cNvSpPr>
            <a:spLocks noGrp="1" noRot="1" noChangeAspect="1" noChangeArrowheads="1" noTextEdit="1"/>
          </p:cNvSpPr>
          <p:nvPr>
            <p:ph type="sldImg"/>
          </p:nvPr>
        </p:nvSpPr>
        <p:spPr>
          <a:xfrm>
            <a:off x="381000" y="685800"/>
            <a:ext cx="6096000" cy="3429000"/>
          </a:xfrm>
          <a:ln/>
        </p:spPr>
      </p:sp>
      <p:sp>
        <p:nvSpPr>
          <p:cNvPr id="413699"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57E78-7A24-44A3-9285-DE4905A4A9EB}" type="slidenum">
              <a:rPr lang="it-IT" altLang="it-IT"/>
              <a:pPr/>
              <a:t>52</a:t>
            </a:fld>
            <a:endParaRPr lang="it-IT" altLang="it-IT"/>
          </a:p>
        </p:txBody>
      </p:sp>
      <p:sp>
        <p:nvSpPr>
          <p:cNvPr id="416770" name="Rectangle 2"/>
          <p:cNvSpPr>
            <a:spLocks noGrp="1" noRot="1" noChangeAspect="1" noChangeArrowheads="1" noTextEdit="1"/>
          </p:cNvSpPr>
          <p:nvPr>
            <p:ph type="sldImg"/>
          </p:nvPr>
        </p:nvSpPr>
        <p:spPr>
          <a:xfrm>
            <a:off x="381000" y="685800"/>
            <a:ext cx="6096000" cy="3429000"/>
          </a:xfrm>
          <a:ln/>
        </p:spPr>
      </p:sp>
      <p:sp>
        <p:nvSpPr>
          <p:cNvPr id="416771"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994B3-F120-4EE9-BB94-886FA36D4E44}" type="slidenum">
              <a:rPr lang="it-IT" altLang="it-IT"/>
              <a:pPr/>
              <a:t>59</a:t>
            </a:fld>
            <a:endParaRPr lang="it-IT" altLang="it-IT"/>
          </a:p>
        </p:txBody>
      </p:sp>
      <p:sp>
        <p:nvSpPr>
          <p:cNvPr id="430082" name="Rectangle 2"/>
          <p:cNvSpPr>
            <a:spLocks noGrp="1" noRot="1" noChangeAspect="1" noChangeArrowheads="1" noTextEdit="1"/>
          </p:cNvSpPr>
          <p:nvPr>
            <p:ph type="sldImg"/>
          </p:nvPr>
        </p:nvSpPr>
        <p:spPr>
          <a:xfrm>
            <a:off x="381000" y="685800"/>
            <a:ext cx="6096000" cy="3429000"/>
          </a:xfrm>
          <a:ln/>
        </p:spPr>
      </p:sp>
      <p:sp>
        <p:nvSpPr>
          <p:cNvPr id="430083"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ctr">
              <a:lnSpc>
                <a:spcPct val="150000"/>
              </a:lnSpc>
              <a:buFontTx/>
              <a:buNone/>
            </a:pPr>
            <a:r>
              <a:rPr lang="it-IT" altLang="it-IT" sz="1200" dirty="0" smtClean="0">
                <a:solidFill>
                  <a:schemeClr val="bg1"/>
                </a:solidFill>
                <a:latin typeface="Arial" panose="020B0604020202020204" pitchFamily="34" charset="0"/>
                <a:cs typeface="Arial" panose="020B0604020202020204" pitchFamily="34" charset="0"/>
              </a:rPr>
              <a:t>Che cosa è emerso applicando l’esegesi </a:t>
            </a:r>
          </a:p>
          <a:p>
            <a:pPr algn="ctr">
              <a:lnSpc>
                <a:spcPct val="150000"/>
              </a:lnSpc>
              <a:buFontTx/>
              <a:buNone/>
            </a:pPr>
            <a:r>
              <a:rPr lang="it-IT" altLang="it-IT" sz="1200" dirty="0" smtClean="0">
                <a:solidFill>
                  <a:schemeClr val="bg1"/>
                </a:solidFill>
                <a:latin typeface="Arial" panose="020B0604020202020204" pitchFamily="34" charset="0"/>
                <a:cs typeface="Arial" panose="020B0604020202020204" pitchFamily="34" charset="0"/>
              </a:rPr>
              <a:t>sugli antichi testi biblici?</a:t>
            </a:r>
          </a:p>
          <a:p>
            <a:endParaRPr lang="it-IT" dirty="0"/>
          </a:p>
        </p:txBody>
      </p:sp>
      <p:sp>
        <p:nvSpPr>
          <p:cNvPr id="4" name="Segnaposto numero diapositiva 3"/>
          <p:cNvSpPr>
            <a:spLocks noGrp="1"/>
          </p:cNvSpPr>
          <p:nvPr>
            <p:ph type="sldNum" sz="quarter" idx="10"/>
          </p:nvPr>
        </p:nvSpPr>
        <p:spPr/>
        <p:txBody>
          <a:bodyPr/>
          <a:lstStyle/>
          <a:p>
            <a:fld id="{10DBB0E9-DC42-4B5B-B99D-C6EA08AAACF2}" type="slidenum">
              <a:rPr lang="it-IT" altLang="it-IT" smtClean="0"/>
              <a:pPr/>
              <a:t>2</a:t>
            </a:fld>
            <a:endParaRPr lang="it-IT" altLang="it-IT"/>
          </a:p>
        </p:txBody>
      </p:sp>
    </p:spTree>
    <p:extLst>
      <p:ext uri="{BB962C8B-B14F-4D97-AF65-F5344CB8AC3E}">
        <p14:creationId xmlns:p14="http://schemas.microsoft.com/office/powerpoint/2010/main" val="296900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DBB0E9-DC42-4B5B-B99D-C6EA08AAACF2}" type="slidenum">
              <a:rPr lang="it-IT" altLang="it-IT" smtClean="0"/>
              <a:pPr/>
              <a:t>5</a:t>
            </a:fld>
            <a:endParaRPr lang="it-IT" altLang="it-IT"/>
          </a:p>
        </p:txBody>
      </p:sp>
    </p:spTree>
    <p:extLst>
      <p:ext uri="{BB962C8B-B14F-4D97-AF65-F5344CB8AC3E}">
        <p14:creationId xmlns:p14="http://schemas.microsoft.com/office/powerpoint/2010/main" val="407648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A7821-EA1E-491D-B7F4-22E628C0CBBF}" type="slidenum">
              <a:rPr lang="it-IT" altLang="it-IT"/>
              <a:pPr/>
              <a:t>7</a:t>
            </a:fld>
            <a:endParaRPr lang="it-IT" altLang="it-IT"/>
          </a:p>
        </p:txBody>
      </p:sp>
      <p:sp>
        <p:nvSpPr>
          <p:cNvPr id="401410" name="Rectangle 2"/>
          <p:cNvSpPr>
            <a:spLocks noGrp="1" noRot="1" noChangeAspect="1" noChangeArrowheads="1" noTextEdit="1"/>
          </p:cNvSpPr>
          <p:nvPr>
            <p:ph type="sldImg"/>
          </p:nvPr>
        </p:nvSpPr>
        <p:spPr>
          <a:xfrm>
            <a:off x="381000" y="685800"/>
            <a:ext cx="6096000" cy="3429000"/>
          </a:xfrm>
          <a:ln/>
        </p:spPr>
      </p:sp>
      <p:sp>
        <p:nvSpPr>
          <p:cNvPr id="401411"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BE8C0-5DCF-4166-8BA6-3E873D574B75}" type="slidenum">
              <a:rPr lang="it-IT" altLang="it-IT"/>
              <a:pPr/>
              <a:t>9</a:t>
            </a:fld>
            <a:endParaRPr lang="it-IT" altLang="it-IT"/>
          </a:p>
        </p:txBody>
      </p:sp>
      <p:sp>
        <p:nvSpPr>
          <p:cNvPr id="289794" name="Rectangle 2"/>
          <p:cNvSpPr>
            <a:spLocks noGrp="1" noRot="1" noChangeAspect="1" noChangeArrowheads="1" noTextEdit="1"/>
          </p:cNvSpPr>
          <p:nvPr>
            <p:ph type="sldImg"/>
          </p:nvPr>
        </p:nvSpPr>
        <p:spPr>
          <a:xfrm>
            <a:off x="381000" y="685800"/>
            <a:ext cx="6096000" cy="3429000"/>
          </a:xfrm>
          <a:ln/>
        </p:spPr>
      </p:sp>
      <p:sp>
        <p:nvSpPr>
          <p:cNvPr id="289795"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A0627-BD37-4D01-8A7D-87EB8B42E153}" type="slidenum">
              <a:rPr lang="it-IT" altLang="it-IT"/>
              <a:pPr/>
              <a:t>10</a:t>
            </a:fld>
            <a:endParaRPr lang="it-IT" altLang="it-IT"/>
          </a:p>
        </p:txBody>
      </p:sp>
      <p:sp>
        <p:nvSpPr>
          <p:cNvPr id="403458" name="Rectangle 2"/>
          <p:cNvSpPr>
            <a:spLocks noGrp="1" noRot="1" noChangeAspect="1" noChangeArrowheads="1" noTextEdit="1"/>
          </p:cNvSpPr>
          <p:nvPr>
            <p:ph type="sldImg"/>
          </p:nvPr>
        </p:nvSpPr>
        <p:spPr>
          <a:xfrm>
            <a:off x="381000" y="685800"/>
            <a:ext cx="6096000" cy="3429000"/>
          </a:xfrm>
          <a:ln/>
        </p:spPr>
      </p:sp>
      <p:sp>
        <p:nvSpPr>
          <p:cNvPr id="403459"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034E7-0E95-43B8-ACBB-65A8DF678427}" type="slidenum">
              <a:rPr lang="it-IT" altLang="it-IT"/>
              <a:pPr/>
              <a:t>11</a:t>
            </a:fld>
            <a:endParaRPr lang="it-IT" altLang="it-IT"/>
          </a:p>
        </p:txBody>
      </p:sp>
      <p:sp>
        <p:nvSpPr>
          <p:cNvPr id="402434" name="Rectangle 2"/>
          <p:cNvSpPr>
            <a:spLocks noGrp="1" noRot="1" noChangeAspect="1" noChangeArrowheads="1" noTextEdit="1"/>
          </p:cNvSpPr>
          <p:nvPr>
            <p:ph type="sldImg"/>
          </p:nvPr>
        </p:nvSpPr>
        <p:spPr>
          <a:xfrm>
            <a:off x="381000" y="685800"/>
            <a:ext cx="6096000" cy="3429000"/>
          </a:xfrm>
          <a:ln/>
        </p:spPr>
      </p:sp>
      <p:sp>
        <p:nvSpPr>
          <p:cNvPr id="402435"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C4421-5CAD-4410-BA60-5E49CABBC1ED}" type="slidenum">
              <a:rPr lang="it-IT" altLang="it-IT"/>
              <a:pPr/>
              <a:t>14</a:t>
            </a:fld>
            <a:endParaRPr lang="it-IT" altLang="it-IT"/>
          </a:p>
        </p:txBody>
      </p:sp>
      <p:sp>
        <p:nvSpPr>
          <p:cNvPr id="405506" name="Rectangle 2"/>
          <p:cNvSpPr>
            <a:spLocks noGrp="1" noRot="1" noChangeAspect="1" noChangeArrowheads="1" noTextEdit="1"/>
          </p:cNvSpPr>
          <p:nvPr>
            <p:ph type="sldImg"/>
          </p:nvPr>
        </p:nvSpPr>
        <p:spPr>
          <a:xfrm>
            <a:off x="381000" y="685800"/>
            <a:ext cx="6096000" cy="3429000"/>
          </a:xfrm>
          <a:ln/>
        </p:spPr>
      </p:sp>
      <p:sp>
        <p:nvSpPr>
          <p:cNvPr id="405507"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E2210-71C1-4B39-A6B5-FB66224FD1A7}" type="slidenum">
              <a:rPr lang="it-IT" altLang="it-IT"/>
              <a:pPr/>
              <a:t>15</a:t>
            </a:fld>
            <a:endParaRPr lang="it-IT" altLang="it-IT"/>
          </a:p>
        </p:txBody>
      </p:sp>
      <p:sp>
        <p:nvSpPr>
          <p:cNvPr id="406530" name="Rectangle 2"/>
          <p:cNvSpPr>
            <a:spLocks noGrp="1" noRot="1" noChangeAspect="1" noChangeArrowheads="1" noTextEdit="1"/>
          </p:cNvSpPr>
          <p:nvPr>
            <p:ph type="sldImg"/>
          </p:nvPr>
        </p:nvSpPr>
        <p:spPr>
          <a:xfrm>
            <a:off x="381000" y="685800"/>
            <a:ext cx="6096000" cy="3429000"/>
          </a:xfrm>
          <a:ln/>
        </p:spPr>
      </p:sp>
      <p:sp>
        <p:nvSpPr>
          <p:cNvPr id="406531" name="Rectangle 3"/>
          <p:cNvSpPr>
            <a:spLocks noGrp="1" noChangeArrowheads="1"/>
          </p:cNvSpPr>
          <p:nvPr>
            <p:ph type="body" idx="1"/>
          </p:nvPr>
        </p:nvSpPr>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CEF542C2-87B9-48C1-AF98-429A301809A1}" type="slidenum">
              <a:rPr lang="it-IT" altLang="it-IT" smtClean="0"/>
              <a:pPr/>
              <a:t>‹N›</a:t>
            </a:fld>
            <a:endParaRPr lang="it-IT" altLang="it-IT"/>
          </a:p>
        </p:txBody>
      </p:sp>
    </p:spTree>
    <p:extLst>
      <p:ext uri="{BB962C8B-B14F-4D97-AF65-F5344CB8AC3E}">
        <p14:creationId xmlns:p14="http://schemas.microsoft.com/office/powerpoint/2010/main" val="130773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6B7B9593-0F41-4867-B45D-416AB03A1FAF}" type="slidenum">
              <a:rPr lang="it-IT" altLang="it-IT" smtClean="0"/>
              <a:pPr/>
              <a:t>‹N›</a:t>
            </a:fld>
            <a:endParaRPr lang="it-IT" altLang="it-IT"/>
          </a:p>
        </p:txBody>
      </p:sp>
    </p:spTree>
    <p:extLst>
      <p:ext uri="{BB962C8B-B14F-4D97-AF65-F5344CB8AC3E}">
        <p14:creationId xmlns:p14="http://schemas.microsoft.com/office/powerpoint/2010/main" val="425493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21C2599F-8C98-49C6-8F4D-0AB302D7249A}" type="slidenum">
              <a:rPr lang="it-IT" altLang="it-IT" smtClean="0"/>
              <a:pPr/>
              <a:t>‹N›</a:t>
            </a:fld>
            <a:endParaRPr lang="it-IT" altLang="it-IT"/>
          </a:p>
        </p:txBody>
      </p:sp>
    </p:spTree>
    <p:extLst>
      <p:ext uri="{BB962C8B-B14F-4D97-AF65-F5344CB8AC3E}">
        <p14:creationId xmlns:p14="http://schemas.microsoft.com/office/powerpoint/2010/main" val="2641308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02E33938-B91B-44A1-9720-2346C4A9E026}" type="slidenum">
              <a:rPr lang="it-IT" altLang="it-IT" smtClean="0"/>
              <a:pPr/>
              <a:t>‹N›</a:t>
            </a:fld>
            <a:endParaRPr lang="it-IT" altLang="it-IT"/>
          </a:p>
        </p:txBody>
      </p:sp>
    </p:spTree>
    <p:extLst>
      <p:ext uri="{BB962C8B-B14F-4D97-AF65-F5344CB8AC3E}">
        <p14:creationId xmlns:p14="http://schemas.microsoft.com/office/powerpoint/2010/main" val="22877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9DCF47F7-EC77-46A8-A9FF-F05BFC060F6C}" type="slidenum">
              <a:rPr lang="it-IT" altLang="it-IT" smtClean="0"/>
              <a:pPr/>
              <a:t>‹N›</a:t>
            </a:fld>
            <a:endParaRPr lang="it-IT" altLang="it-IT"/>
          </a:p>
        </p:txBody>
      </p:sp>
    </p:spTree>
    <p:extLst>
      <p:ext uri="{BB962C8B-B14F-4D97-AF65-F5344CB8AC3E}">
        <p14:creationId xmlns:p14="http://schemas.microsoft.com/office/powerpoint/2010/main" val="2920385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76EBC034-6B5F-4D9B-AEC6-6F16B696F26B}" type="slidenum">
              <a:rPr lang="it-IT" altLang="it-IT" smtClean="0"/>
              <a:pPr/>
              <a:t>‹N›</a:t>
            </a:fld>
            <a:endParaRPr lang="it-IT" altLang="it-IT"/>
          </a:p>
        </p:txBody>
      </p:sp>
    </p:spTree>
    <p:extLst>
      <p:ext uri="{BB962C8B-B14F-4D97-AF65-F5344CB8AC3E}">
        <p14:creationId xmlns:p14="http://schemas.microsoft.com/office/powerpoint/2010/main" val="426331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ltLang="it-IT"/>
          </a:p>
        </p:txBody>
      </p:sp>
      <p:sp>
        <p:nvSpPr>
          <p:cNvPr id="6" name="Footer Placeholder 5"/>
          <p:cNvSpPr>
            <a:spLocks noGrp="1"/>
          </p:cNvSpPr>
          <p:nvPr>
            <p:ph type="ftr" sz="quarter" idx="11"/>
          </p:nvPr>
        </p:nvSpPr>
        <p:spPr/>
        <p:txBody>
          <a:bodyPr/>
          <a:lstStyle/>
          <a:p>
            <a:endParaRPr lang="it-IT" altLang="it-IT"/>
          </a:p>
        </p:txBody>
      </p:sp>
      <p:sp>
        <p:nvSpPr>
          <p:cNvPr id="7" name="Slide Number Placeholder 6"/>
          <p:cNvSpPr>
            <a:spLocks noGrp="1"/>
          </p:cNvSpPr>
          <p:nvPr>
            <p:ph type="sldNum" sz="quarter" idx="12"/>
          </p:nvPr>
        </p:nvSpPr>
        <p:spPr/>
        <p:txBody>
          <a:bodyPr/>
          <a:lstStyle/>
          <a:p>
            <a:fld id="{C6BC048F-A0B4-406E-81A3-A021FE66567D}" type="slidenum">
              <a:rPr lang="it-IT" altLang="it-IT" smtClean="0"/>
              <a:pPr/>
              <a:t>‹N›</a:t>
            </a:fld>
            <a:endParaRPr lang="it-IT" altLang="it-IT"/>
          </a:p>
        </p:txBody>
      </p:sp>
    </p:spTree>
    <p:extLst>
      <p:ext uri="{BB962C8B-B14F-4D97-AF65-F5344CB8AC3E}">
        <p14:creationId xmlns:p14="http://schemas.microsoft.com/office/powerpoint/2010/main" val="4230900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ltLang="it-IT"/>
          </a:p>
        </p:txBody>
      </p:sp>
      <p:sp>
        <p:nvSpPr>
          <p:cNvPr id="8" name="Footer Placeholder 7"/>
          <p:cNvSpPr>
            <a:spLocks noGrp="1"/>
          </p:cNvSpPr>
          <p:nvPr>
            <p:ph type="ftr" sz="quarter" idx="11"/>
          </p:nvPr>
        </p:nvSpPr>
        <p:spPr/>
        <p:txBody>
          <a:bodyPr/>
          <a:lstStyle/>
          <a:p>
            <a:endParaRPr lang="it-IT" altLang="it-IT"/>
          </a:p>
        </p:txBody>
      </p:sp>
      <p:sp>
        <p:nvSpPr>
          <p:cNvPr id="9" name="Slide Number Placeholder 8"/>
          <p:cNvSpPr>
            <a:spLocks noGrp="1"/>
          </p:cNvSpPr>
          <p:nvPr>
            <p:ph type="sldNum" sz="quarter" idx="12"/>
          </p:nvPr>
        </p:nvSpPr>
        <p:spPr/>
        <p:txBody>
          <a:bodyPr/>
          <a:lstStyle/>
          <a:p>
            <a:fld id="{008547D7-DC98-4841-B066-DE850EFE2DB0}" type="slidenum">
              <a:rPr lang="it-IT" altLang="it-IT" smtClean="0"/>
              <a:pPr/>
              <a:t>‹N›</a:t>
            </a:fld>
            <a:endParaRPr lang="it-IT" altLang="it-IT"/>
          </a:p>
        </p:txBody>
      </p:sp>
    </p:spTree>
    <p:extLst>
      <p:ext uri="{BB962C8B-B14F-4D97-AF65-F5344CB8AC3E}">
        <p14:creationId xmlns:p14="http://schemas.microsoft.com/office/powerpoint/2010/main" val="139385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ltLang="it-IT"/>
          </a:p>
        </p:txBody>
      </p:sp>
      <p:sp>
        <p:nvSpPr>
          <p:cNvPr id="4" name="Footer Placeholder 3"/>
          <p:cNvSpPr>
            <a:spLocks noGrp="1"/>
          </p:cNvSpPr>
          <p:nvPr>
            <p:ph type="ftr" sz="quarter" idx="11"/>
          </p:nvPr>
        </p:nvSpPr>
        <p:spPr/>
        <p:txBody>
          <a:bodyPr/>
          <a:lstStyle/>
          <a:p>
            <a:endParaRPr lang="it-IT" altLang="it-IT"/>
          </a:p>
        </p:txBody>
      </p:sp>
      <p:sp>
        <p:nvSpPr>
          <p:cNvPr id="5" name="Slide Number Placeholder 4"/>
          <p:cNvSpPr>
            <a:spLocks noGrp="1"/>
          </p:cNvSpPr>
          <p:nvPr>
            <p:ph type="sldNum" sz="quarter" idx="12"/>
          </p:nvPr>
        </p:nvSpPr>
        <p:spPr/>
        <p:txBody>
          <a:bodyPr/>
          <a:lstStyle/>
          <a:p>
            <a:fld id="{88FAF39C-E8A3-4CE8-BF0D-085C72F908F1}" type="slidenum">
              <a:rPr lang="it-IT" altLang="it-IT" smtClean="0"/>
              <a:pPr/>
              <a:t>‹N›</a:t>
            </a:fld>
            <a:endParaRPr lang="it-IT" altLang="it-IT"/>
          </a:p>
        </p:txBody>
      </p:sp>
    </p:spTree>
    <p:extLst>
      <p:ext uri="{BB962C8B-B14F-4D97-AF65-F5344CB8AC3E}">
        <p14:creationId xmlns:p14="http://schemas.microsoft.com/office/powerpoint/2010/main" val="863214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ltLang="it-IT"/>
          </a:p>
        </p:txBody>
      </p:sp>
      <p:sp>
        <p:nvSpPr>
          <p:cNvPr id="3" name="Footer Placeholder 2"/>
          <p:cNvSpPr>
            <a:spLocks noGrp="1"/>
          </p:cNvSpPr>
          <p:nvPr>
            <p:ph type="ftr" sz="quarter" idx="11"/>
          </p:nvPr>
        </p:nvSpPr>
        <p:spPr/>
        <p:txBody>
          <a:bodyPr/>
          <a:lstStyle/>
          <a:p>
            <a:endParaRPr lang="it-IT" altLang="it-IT"/>
          </a:p>
        </p:txBody>
      </p:sp>
      <p:sp>
        <p:nvSpPr>
          <p:cNvPr id="4" name="Slide Number Placeholder 3"/>
          <p:cNvSpPr>
            <a:spLocks noGrp="1"/>
          </p:cNvSpPr>
          <p:nvPr>
            <p:ph type="sldNum" sz="quarter" idx="12"/>
          </p:nvPr>
        </p:nvSpPr>
        <p:spPr/>
        <p:txBody>
          <a:bodyPr/>
          <a:lstStyle/>
          <a:p>
            <a:fld id="{6788F2DC-4076-45A9-B693-A55CD83F5B7D}" type="slidenum">
              <a:rPr lang="it-IT" altLang="it-IT" smtClean="0"/>
              <a:pPr/>
              <a:t>‹N›</a:t>
            </a:fld>
            <a:endParaRPr lang="it-IT" altLang="it-IT"/>
          </a:p>
        </p:txBody>
      </p:sp>
    </p:spTree>
    <p:extLst>
      <p:ext uri="{BB962C8B-B14F-4D97-AF65-F5344CB8AC3E}">
        <p14:creationId xmlns:p14="http://schemas.microsoft.com/office/powerpoint/2010/main" val="357573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ltLang="it-IT"/>
          </a:p>
        </p:txBody>
      </p:sp>
      <p:sp>
        <p:nvSpPr>
          <p:cNvPr id="6" name="Footer Placeholder 5"/>
          <p:cNvSpPr>
            <a:spLocks noGrp="1"/>
          </p:cNvSpPr>
          <p:nvPr>
            <p:ph type="ftr" sz="quarter" idx="11"/>
          </p:nvPr>
        </p:nvSpPr>
        <p:spPr/>
        <p:txBody>
          <a:bodyPr/>
          <a:lstStyle/>
          <a:p>
            <a:endParaRPr lang="it-IT" altLang="it-IT"/>
          </a:p>
        </p:txBody>
      </p:sp>
      <p:sp>
        <p:nvSpPr>
          <p:cNvPr id="7" name="Slide Number Placeholder 6"/>
          <p:cNvSpPr>
            <a:spLocks noGrp="1"/>
          </p:cNvSpPr>
          <p:nvPr>
            <p:ph type="sldNum" sz="quarter" idx="12"/>
          </p:nvPr>
        </p:nvSpPr>
        <p:spPr/>
        <p:txBody>
          <a:bodyPr/>
          <a:lstStyle/>
          <a:p>
            <a:fld id="{F41F85DB-363A-4CC4-B9C0-639D20E3465C}" type="slidenum">
              <a:rPr lang="it-IT" altLang="it-IT" smtClean="0"/>
              <a:pPr/>
              <a:t>‹N›</a:t>
            </a:fld>
            <a:endParaRPr lang="it-IT" altLang="it-IT"/>
          </a:p>
        </p:txBody>
      </p:sp>
    </p:spTree>
    <p:extLst>
      <p:ext uri="{BB962C8B-B14F-4D97-AF65-F5344CB8AC3E}">
        <p14:creationId xmlns:p14="http://schemas.microsoft.com/office/powerpoint/2010/main" val="268433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1B5F9FDA-92B7-4138-A4F5-469518D97057}" type="slidenum">
              <a:rPr lang="it-IT" altLang="it-IT" smtClean="0"/>
              <a:pPr/>
              <a:t>‹N›</a:t>
            </a:fld>
            <a:endParaRPr lang="it-IT" altLang="it-IT"/>
          </a:p>
        </p:txBody>
      </p:sp>
    </p:spTree>
    <p:extLst>
      <p:ext uri="{BB962C8B-B14F-4D97-AF65-F5344CB8AC3E}">
        <p14:creationId xmlns:p14="http://schemas.microsoft.com/office/powerpoint/2010/main" val="1836795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ltLang="it-IT"/>
          </a:p>
        </p:txBody>
      </p:sp>
      <p:sp>
        <p:nvSpPr>
          <p:cNvPr id="6" name="Footer Placeholder 5"/>
          <p:cNvSpPr>
            <a:spLocks noGrp="1"/>
          </p:cNvSpPr>
          <p:nvPr>
            <p:ph type="ftr" sz="quarter" idx="11"/>
          </p:nvPr>
        </p:nvSpPr>
        <p:spPr/>
        <p:txBody>
          <a:bodyPr/>
          <a:lstStyle/>
          <a:p>
            <a:endParaRPr lang="it-IT" altLang="it-IT"/>
          </a:p>
        </p:txBody>
      </p:sp>
      <p:sp>
        <p:nvSpPr>
          <p:cNvPr id="7" name="Slide Number Placeholder 6"/>
          <p:cNvSpPr>
            <a:spLocks noGrp="1"/>
          </p:cNvSpPr>
          <p:nvPr>
            <p:ph type="sldNum" sz="quarter" idx="12"/>
          </p:nvPr>
        </p:nvSpPr>
        <p:spPr/>
        <p:txBody>
          <a:bodyPr/>
          <a:lstStyle/>
          <a:p>
            <a:fld id="{9D09FD3E-5D1D-42B3-9D6C-5D4EA7F67BA3}" type="slidenum">
              <a:rPr lang="it-IT" altLang="it-IT" smtClean="0"/>
              <a:pPr/>
              <a:t>‹N›</a:t>
            </a:fld>
            <a:endParaRPr lang="it-IT" altLang="it-IT"/>
          </a:p>
        </p:txBody>
      </p:sp>
    </p:spTree>
    <p:extLst>
      <p:ext uri="{BB962C8B-B14F-4D97-AF65-F5344CB8AC3E}">
        <p14:creationId xmlns:p14="http://schemas.microsoft.com/office/powerpoint/2010/main" val="2411310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A404CD3D-F9AB-413D-808B-8B493EBEB989}" type="slidenum">
              <a:rPr lang="it-IT" altLang="it-IT" smtClean="0"/>
              <a:pPr/>
              <a:t>‹N›</a:t>
            </a:fld>
            <a:endParaRPr lang="it-IT" altLang="it-IT"/>
          </a:p>
        </p:txBody>
      </p:sp>
    </p:spTree>
    <p:extLst>
      <p:ext uri="{BB962C8B-B14F-4D97-AF65-F5344CB8AC3E}">
        <p14:creationId xmlns:p14="http://schemas.microsoft.com/office/powerpoint/2010/main" val="2656567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E3C9E509-EE8F-41F2-99D6-8049AFA8F051}" type="slidenum">
              <a:rPr lang="it-IT" altLang="it-IT" smtClean="0"/>
              <a:pPr/>
              <a:t>‹N›</a:t>
            </a:fld>
            <a:endParaRPr lang="it-IT" altLang="it-IT"/>
          </a:p>
        </p:txBody>
      </p:sp>
    </p:spTree>
    <p:extLst>
      <p:ext uri="{BB962C8B-B14F-4D97-AF65-F5344CB8AC3E}">
        <p14:creationId xmlns:p14="http://schemas.microsoft.com/office/powerpoint/2010/main" val="299066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E3AEAD78-42B3-4F58-8BC3-201907A2DE8F}" type="slidenum">
              <a:rPr lang="it-IT" altLang="it-IT" smtClean="0"/>
              <a:pPr/>
              <a:t>‹N›</a:t>
            </a:fld>
            <a:endParaRPr lang="it-IT" altLang="it-IT"/>
          </a:p>
        </p:txBody>
      </p:sp>
    </p:spTree>
    <p:extLst>
      <p:ext uri="{BB962C8B-B14F-4D97-AF65-F5344CB8AC3E}">
        <p14:creationId xmlns:p14="http://schemas.microsoft.com/office/powerpoint/2010/main" val="134771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ltLang="it-IT"/>
          </a:p>
        </p:txBody>
      </p:sp>
      <p:sp>
        <p:nvSpPr>
          <p:cNvPr id="6" name="Footer Placeholder 5"/>
          <p:cNvSpPr>
            <a:spLocks noGrp="1"/>
          </p:cNvSpPr>
          <p:nvPr>
            <p:ph type="ftr" sz="quarter" idx="11"/>
          </p:nvPr>
        </p:nvSpPr>
        <p:spPr/>
        <p:txBody>
          <a:bodyPr/>
          <a:lstStyle/>
          <a:p>
            <a:endParaRPr lang="it-IT" altLang="it-IT"/>
          </a:p>
        </p:txBody>
      </p:sp>
      <p:sp>
        <p:nvSpPr>
          <p:cNvPr id="7" name="Slide Number Placeholder 6"/>
          <p:cNvSpPr>
            <a:spLocks noGrp="1"/>
          </p:cNvSpPr>
          <p:nvPr>
            <p:ph type="sldNum" sz="quarter" idx="12"/>
          </p:nvPr>
        </p:nvSpPr>
        <p:spPr/>
        <p:txBody>
          <a:bodyPr/>
          <a:lstStyle/>
          <a:p>
            <a:fld id="{25ABF513-F04B-4238-BFE5-55AE3B0B684D}" type="slidenum">
              <a:rPr lang="it-IT" altLang="it-IT" smtClean="0"/>
              <a:pPr/>
              <a:t>‹N›</a:t>
            </a:fld>
            <a:endParaRPr lang="it-IT" altLang="it-IT"/>
          </a:p>
        </p:txBody>
      </p:sp>
    </p:spTree>
    <p:extLst>
      <p:ext uri="{BB962C8B-B14F-4D97-AF65-F5344CB8AC3E}">
        <p14:creationId xmlns:p14="http://schemas.microsoft.com/office/powerpoint/2010/main" val="235176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ltLang="it-IT"/>
          </a:p>
        </p:txBody>
      </p:sp>
      <p:sp>
        <p:nvSpPr>
          <p:cNvPr id="8" name="Footer Placeholder 7"/>
          <p:cNvSpPr>
            <a:spLocks noGrp="1"/>
          </p:cNvSpPr>
          <p:nvPr>
            <p:ph type="ftr" sz="quarter" idx="11"/>
          </p:nvPr>
        </p:nvSpPr>
        <p:spPr/>
        <p:txBody>
          <a:bodyPr/>
          <a:lstStyle/>
          <a:p>
            <a:endParaRPr lang="it-IT" altLang="it-IT"/>
          </a:p>
        </p:txBody>
      </p:sp>
      <p:sp>
        <p:nvSpPr>
          <p:cNvPr id="9" name="Slide Number Placeholder 8"/>
          <p:cNvSpPr>
            <a:spLocks noGrp="1"/>
          </p:cNvSpPr>
          <p:nvPr>
            <p:ph type="sldNum" sz="quarter" idx="12"/>
          </p:nvPr>
        </p:nvSpPr>
        <p:spPr/>
        <p:txBody>
          <a:bodyPr/>
          <a:lstStyle/>
          <a:p>
            <a:fld id="{E9C1CA96-9A5E-4E70-9277-65E16F42DF60}" type="slidenum">
              <a:rPr lang="it-IT" altLang="it-IT" smtClean="0"/>
              <a:pPr/>
              <a:t>‹N›</a:t>
            </a:fld>
            <a:endParaRPr lang="it-IT" altLang="it-IT"/>
          </a:p>
        </p:txBody>
      </p:sp>
    </p:spTree>
    <p:extLst>
      <p:ext uri="{BB962C8B-B14F-4D97-AF65-F5344CB8AC3E}">
        <p14:creationId xmlns:p14="http://schemas.microsoft.com/office/powerpoint/2010/main" val="243961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ltLang="it-IT"/>
          </a:p>
        </p:txBody>
      </p:sp>
      <p:sp>
        <p:nvSpPr>
          <p:cNvPr id="4" name="Footer Placeholder 3"/>
          <p:cNvSpPr>
            <a:spLocks noGrp="1"/>
          </p:cNvSpPr>
          <p:nvPr>
            <p:ph type="ftr" sz="quarter" idx="11"/>
          </p:nvPr>
        </p:nvSpPr>
        <p:spPr/>
        <p:txBody>
          <a:bodyPr/>
          <a:lstStyle/>
          <a:p>
            <a:endParaRPr lang="it-IT" altLang="it-IT"/>
          </a:p>
        </p:txBody>
      </p:sp>
      <p:sp>
        <p:nvSpPr>
          <p:cNvPr id="5" name="Slide Number Placeholder 4"/>
          <p:cNvSpPr>
            <a:spLocks noGrp="1"/>
          </p:cNvSpPr>
          <p:nvPr>
            <p:ph type="sldNum" sz="quarter" idx="12"/>
          </p:nvPr>
        </p:nvSpPr>
        <p:spPr/>
        <p:txBody>
          <a:bodyPr/>
          <a:lstStyle/>
          <a:p>
            <a:fld id="{69442312-8993-4D2F-898D-6D1DBFDA2334}" type="slidenum">
              <a:rPr lang="it-IT" altLang="it-IT" smtClean="0"/>
              <a:pPr/>
              <a:t>‹N›</a:t>
            </a:fld>
            <a:endParaRPr lang="it-IT" altLang="it-IT"/>
          </a:p>
        </p:txBody>
      </p:sp>
    </p:spTree>
    <p:extLst>
      <p:ext uri="{BB962C8B-B14F-4D97-AF65-F5344CB8AC3E}">
        <p14:creationId xmlns:p14="http://schemas.microsoft.com/office/powerpoint/2010/main" val="73032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ltLang="it-IT"/>
          </a:p>
        </p:txBody>
      </p:sp>
      <p:sp>
        <p:nvSpPr>
          <p:cNvPr id="3" name="Footer Placeholder 2"/>
          <p:cNvSpPr>
            <a:spLocks noGrp="1"/>
          </p:cNvSpPr>
          <p:nvPr>
            <p:ph type="ftr" sz="quarter" idx="11"/>
          </p:nvPr>
        </p:nvSpPr>
        <p:spPr/>
        <p:txBody>
          <a:bodyPr/>
          <a:lstStyle/>
          <a:p>
            <a:endParaRPr lang="it-IT" altLang="it-IT"/>
          </a:p>
        </p:txBody>
      </p:sp>
      <p:sp>
        <p:nvSpPr>
          <p:cNvPr id="4" name="Slide Number Placeholder 3"/>
          <p:cNvSpPr>
            <a:spLocks noGrp="1"/>
          </p:cNvSpPr>
          <p:nvPr>
            <p:ph type="sldNum" sz="quarter" idx="12"/>
          </p:nvPr>
        </p:nvSpPr>
        <p:spPr/>
        <p:txBody>
          <a:bodyPr/>
          <a:lstStyle/>
          <a:p>
            <a:fld id="{827E2640-24AD-4232-B4CC-28D5C7E53856}" type="slidenum">
              <a:rPr lang="it-IT" altLang="it-IT" smtClean="0"/>
              <a:pPr/>
              <a:t>‹N›</a:t>
            </a:fld>
            <a:endParaRPr lang="it-IT" altLang="it-IT"/>
          </a:p>
        </p:txBody>
      </p:sp>
    </p:spTree>
    <p:extLst>
      <p:ext uri="{BB962C8B-B14F-4D97-AF65-F5344CB8AC3E}">
        <p14:creationId xmlns:p14="http://schemas.microsoft.com/office/powerpoint/2010/main" val="376788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ltLang="it-IT"/>
          </a:p>
        </p:txBody>
      </p:sp>
      <p:sp>
        <p:nvSpPr>
          <p:cNvPr id="6" name="Footer Placeholder 5"/>
          <p:cNvSpPr>
            <a:spLocks noGrp="1"/>
          </p:cNvSpPr>
          <p:nvPr>
            <p:ph type="ftr" sz="quarter" idx="11"/>
          </p:nvPr>
        </p:nvSpPr>
        <p:spPr/>
        <p:txBody>
          <a:bodyPr/>
          <a:lstStyle/>
          <a:p>
            <a:endParaRPr lang="it-IT" altLang="it-IT"/>
          </a:p>
        </p:txBody>
      </p:sp>
      <p:sp>
        <p:nvSpPr>
          <p:cNvPr id="7" name="Slide Number Placeholder 6"/>
          <p:cNvSpPr>
            <a:spLocks noGrp="1"/>
          </p:cNvSpPr>
          <p:nvPr>
            <p:ph type="sldNum" sz="quarter" idx="12"/>
          </p:nvPr>
        </p:nvSpPr>
        <p:spPr/>
        <p:txBody>
          <a:bodyPr/>
          <a:lstStyle/>
          <a:p>
            <a:fld id="{FC426B13-CC23-4AC5-99A6-DC4D539F29B4}" type="slidenum">
              <a:rPr lang="it-IT" altLang="it-IT" smtClean="0"/>
              <a:pPr/>
              <a:t>‹N›</a:t>
            </a:fld>
            <a:endParaRPr lang="it-IT" altLang="it-IT"/>
          </a:p>
        </p:txBody>
      </p:sp>
    </p:spTree>
    <p:extLst>
      <p:ext uri="{BB962C8B-B14F-4D97-AF65-F5344CB8AC3E}">
        <p14:creationId xmlns:p14="http://schemas.microsoft.com/office/powerpoint/2010/main" val="212489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ltLang="it-IT"/>
          </a:p>
        </p:txBody>
      </p:sp>
      <p:sp>
        <p:nvSpPr>
          <p:cNvPr id="6" name="Footer Placeholder 5"/>
          <p:cNvSpPr>
            <a:spLocks noGrp="1"/>
          </p:cNvSpPr>
          <p:nvPr>
            <p:ph type="ftr" sz="quarter" idx="11"/>
          </p:nvPr>
        </p:nvSpPr>
        <p:spPr/>
        <p:txBody>
          <a:bodyPr/>
          <a:lstStyle/>
          <a:p>
            <a:endParaRPr lang="it-IT" altLang="it-IT"/>
          </a:p>
        </p:txBody>
      </p:sp>
      <p:sp>
        <p:nvSpPr>
          <p:cNvPr id="7" name="Slide Number Placeholder 6"/>
          <p:cNvSpPr>
            <a:spLocks noGrp="1"/>
          </p:cNvSpPr>
          <p:nvPr>
            <p:ph type="sldNum" sz="quarter" idx="12"/>
          </p:nvPr>
        </p:nvSpPr>
        <p:spPr/>
        <p:txBody>
          <a:bodyPr/>
          <a:lstStyle/>
          <a:p>
            <a:fld id="{C05B5C9D-8F70-4D37-8935-3A3907EDED6E}" type="slidenum">
              <a:rPr lang="it-IT" altLang="it-IT" smtClean="0"/>
              <a:pPr/>
              <a:t>‹N›</a:t>
            </a:fld>
            <a:endParaRPr lang="it-IT" altLang="it-IT"/>
          </a:p>
        </p:txBody>
      </p:sp>
    </p:spTree>
    <p:extLst>
      <p:ext uri="{BB962C8B-B14F-4D97-AF65-F5344CB8AC3E}">
        <p14:creationId xmlns:p14="http://schemas.microsoft.com/office/powerpoint/2010/main" val="287480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lt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lt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7D2DC-EBFF-4FB5-9EBE-8E948585C73F}" type="slidenum">
              <a:rPr lang="it-IT" altLang="it-IT" smtClean="0"/>
              <a:pPr/>
              <a:t>‹N›</a:t>
            </a:fld>
            <a:endParaRPr lang="it-IT" altLang="it-IT"/>
          </a:p>
        </p:txBody>
      </p:sp>
    </p:spTree>
    <p:extLst>
      <p:ext uri="{BB962C8B-B14F-4D97-AF65-F5344CB8AC3E}">
        <p14:creationId xmlns:p14="http://schemas.microsoft.com/office/powerpoint/2010/main" val="35764617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lt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lt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88303-65AD-4B7B-821F-48045C3B06E3}" type="slidenum">
              <a:rPr lang="it-IT" altLang="it-IT" smtClean="0"/>
              <a:pPr/>
              <a:t>‹N›</a:t>
            </a:fld>
            <a:endParaRPr lang="it-IT" altLang="it-IT"/>
          </a:p>
        </p:txBody>
      </p:sp>
    </p:spTree>
    <p:extLst>
      <p:ext uri="{BB962C8B-B14F-4D97-AF65-F5344CB8AC3E}">
        <p14:creationId xmlns:p14="http://schemas.microsoft.com/office/powerpoint/2010/main" val="237174737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5.png"/><Relationship Id="rId4" Type="http://schemas.microsoft.com/office/2007/relationships/hdphoto" Target="../media/hdphoto1.wdp"/><Relationship Id="rId9" Type="http://schemas.openxmlformats.org/officeDocument/2006/relationships/image" Target="../media/image4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rgbClr val="002060"/>
            </a:gs>
            <a:gs pos="81000">
              <a:schemeClr val="accent5">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1919536" y="1088740"/>
            <a:ext cx="8135938" cy="4680520"/>
          </a:xfrm>
          <a:solidFill>
            <a:schemeClr val="bg1"/>
          </a:solidFill>
          <a:ln>
            <a:solidFill>
              <a:srgbClr val="FF7C80"/>
            </a:solidFill>
            <a:miter lim="800000"/>
            <a:headEnd/>
            <a:tailEnd/>
          </a:ln>
        </p:spPr>
        <p:txBody>
          <a:bodyPr>
            <a:normAutofit/>
          </a:bodyPr>
          <a:lstStyle/>
          <a:p>
            <a:pPr marL="0" indent="0" algn="ctr">
              <a:buNone/>
            </a:pPr>
            <a:endParaRPr lang="it-IT" altLang="it-IT" sz="1000" dirty="0">
              <a:latin typeface="Comic Sans MS" panose="030F0702030302020204" pitchFamily="66" charset="0"/>
            </a:endParaRPr>
          </a:p>
          <a:p>
            <a:pPr marL="0" indent="0" algn="ctr">
              <a:lnSpc>
                <a:spcPct val="160000"/>
              </a:lnSpc>
              <a:buNone/>
            </a:pPr>
            <a:r>
              <a:rPr lang="it-IT" altLang="it-IT" sz="4800" b="1" dirty="0" smtClean="0">
                <a:latin typeface="Arial" panose="020B0604020202020204" pitchFamily="34" charset="0"/>
                <a:cs typeface="Arial" panose="020B0604020202020204" pitchFamily="34" charset="0"/>
              </a:rPr>
              <a:t>1 </a:t>
            </a:r>
            <a:r>
              <a:rPr lang="it-IT" altLang="it-IT" sz="4800" b="1" dirty="0">
                <a:latin typeface="Arial" panose="020B0604020202020204" pitchFamily="34" charset="0"/>
                <a:cs typeface="Arial" panose="020B0604020202020204" pitchFamily="34" charset="0"/>
              </a:rPr>
              <a:t>Superiore </a:t>
            </a:r>
            <a:r>
              <a:rPr lang="it-IT" altLang="it-IT" sz="4800" b="1" dirty="0" smtClean="0">
                <a:latin typeface="Arial" panose="020B0604020202020204" pitchFamily="34" charset="0"/>
                <a:cs typeface="Arial" panose="020B0604020202020204" pitchFamily="34" charset="0"/>
              </a:rPr>
              <a:t>– 1° </a:t>
            </a:r>
            <a:r>
              <a:rPr lang="it-IT" altLang="it-IT" sz="4800" b="1" dirty="0" err="1">
                <a:latin typeface="Arial" panose="020B0604020202020204" pitchFamily="34" charset="0"/>
                <a:cs typeface="Arial" panose="020B0604020202020204" pitchFamily="34" charset="0"/>
              </a:rPr>
              <a:t>Quadr</a:t>
            </a:r>
            <a:r>
              <a:rPr lang="it-IT" altLang="it-IT" sz="4800" b="1" dirty="0" smtClean="0">
                <a:latin typeface="Arial" panose="020B0604020202020204" pitchFamily="34" charset="0"/>
                <a:cs typeface="Arial" panose="020B0604020202020204" pitchFamily="34" charset="0"/>
              </a:rPr>
              <a:t>.</a:t>
            </a:r>
          </a:p>
          <a:p>
            <a:pPr algn="ctr">
              <a:lnSpc>
                <a:spcPct val="160000"/>
              </a:lnSpc>
              <a:buFontTx/>
              <a:buChar char="-"/>
            </a:pPr>
            <a:r>
              <a:rPr lang="it-IT" altLang="it-IT" sz="2400" b="1" dirty="0" smtClean="0">
                <a:latin typeface="Arial" panose="020B0604020202020204" pitchFamily="34" charset="0"/>
                <a:cs typeface="Arial" panose="020B0604020202020204" pitchFamily="34" charset="0"/>
              </a:rPr>
              <a:t>02  </a:t>
            </a:r>
            <a:r>
              <a:rPr lang="it-IT" altLang="it-IT" sz="2400" b="1" dirty="0">
                <a:latin typeface="Arial" panose="020B0604020202020204" pitchFamily="34" charset="0"/>
                <a:cs typeface="Arial" panose="020B0604020202020204" pitchFamily="34" charset="0"/>
              </a:rPr>
              <a:t>Bibbia GENESI  cap. 1 - 3</a:t>
            </a:r>
          </a:p>
          <a:p>
            <a:pPr marL="0" indent="0" algn="ctr">
              <a:lnSpc>
                <a:spcPct val="160000"/>
              </a:lnSpc>
              <a:buNone/>
            </a:pPr>
            <a:endParaRPr lang="it-IT" altLang="it-IT" sz="800" dirty="0">
              <a:latin typeface="Arial" panose="020B0604020202020204" pitchFamily="34" charset="0"/>
              <a:cs typeface="Arial" panose="020B0604020202020204" pitchFamily="34" charset="0"/>
            </a:endParaRPr>
          </a:p>
          <a:p>
            <a:pPr marL="0" indent="0" algn="ctr">
              <a:lnSpc>
                <a:spcPct val="100000"/>
              </a:lnSpc>
              <a:buNone/>
            </a:pPr>
            <a:endParaRPr lang="it-IT" altLang="it-IT" dirty="0" smtClean="0">
              <a:latin typeface="Arial" panose="020B0604020202020204" pitchFamily="34" charset="0"/>
              <a:cs typeface="Arial" panose="020B0604020202020204" pitchFamily="34" charset="0"/>
            </a:endParaRPr>
          </a:p>
          <a:p>
            <a:pPr marL="0" indent="0" algn="ctr">
              <a:lnSpc>
                <a:spcPct val="100000"/>
              </a:lnSpc>
              <a:buNone/>
            </a:pPr>
            <a:r>
              <a:rPr lang="it-IT" altLang="it-IT" sz="2000" b="1" dirty="0" smtClean="0">
                <a:latin typeface="Arial" panose="020B0604020202020204" pitchFamily="34" charset="0"/>
                <a:cs typeface="Arial" panose="020B0604020202020204" pitchFamily="34" charset="0"/>
              </a:rPr>
              <a:t>Piano </a:t>
            </a:r>
            <a:r>
              <a:rPr lang="it-IT" altLang="it-IT" sz="2000" b="1" dirty="0">
                <a:latin typeface="Arial" panose="020B0604020202020204" pitchFamily="34" charset="0"/>
                <a:cs typeface="Arial" panose="020B0604020202020204" pitchFamily="34" charset="0"/>
              </a:rPr>
              <a:t>di lavoro realizzato </a:t>
            </a:r>
            <a:endParaRPr lang="it-IT" altLang="it-IT" sz="2000" b="1" dirty="0" smtClean="0">
              <a:latin typeface="Arial" panose="020B0604020202020204" pitchFamily="34" charset="0"/>
              <a:cs typeface="Arial" panose="020B0604020202020204" pitchFamily="34" charset="0"/>
            </a:endParaRPr>
          </a:p>
          <a:p>
            <a:pPr marL="0" indent="0" algn="ctr">
              <a:lnSpc>
                <a:spcPct val="100000"/>
              </a:lnSpc>
              <a:buNone/>
            </a:pPr>
            <a:r>
              <a:rPr lang="it-IT" altLang="it-IT" sz="2000" b="1" dirty="0">
                <a:latin typeface="Arial" panose="020B0604020202020204" pitchFamily="34" charset="0"/>
                <a:cs typeface="Arial" panose="020B0604020202020204" pitchFamily="34" charset="0"/>
              </a:rPr>
              <a:t>d</a:t>
            </a:r>
            <a:r>
              <a:rPr lang="it-IT" altLang="it-IT" sz="2000" b="1" dirty="0" smtClean="0">
                <a:latin typeface="Arial" panose="020B0604020202020204" pitchFamily="34" charset="0"/>
                <a:cs typeface="Arial" panose="020B0604020202020204" pitchFamily="34" charset="0"/>
              </a:rPr>
              <a:t>a Claudio </a:t>
            </a:r>
            <a:r>
              <a:rPr lang="it-IT" altLang="it-IT" sz="2000" b="1" dirty="0">
                <a:latin typeface="Arial" panose="020B0604020202020204" pitchFamily="34" charset="0"/>
                <a:cs typeface="Arial" panose="020B0604020202020204" pitchFamily="34" charset="0"/>
              </a:rPr>
              <a:t>Gobbetti</a:t>
            </a:r>
          </a:p>
        </p:txBody>
      </p:sp>
      <p:sp>
        <p:nvSpPr>
          <p:cNvPr id="2052" name="Rectangle 4"/>
          <p:cNvSpPr>
            <a:spLocks noChangeArrowheads="1"/>
          </p:cNvSpPr>
          <p:nvPr/>
        </p:nvSpPr>
        <p:spPr bwMode="auto">
          <a:xfrm>
            <a:off x="335360" y="6165304"/>
            <a:ext cx="1479892" cy="369332"/>
          </a:xfrm>
          <a:prstGeom prst="rect">
            <a:avLst/>
          </a:prstGeom>
          <a:solidFill>
            <a:schemeClr val="bg1"/>
          </a:solidFill>
          <a:ln>
            <a:noFill/>
          </a:ln>
          <a:effectLst/>
          <a:extLst/>
        </p:spPr>
        <p:txBody>
          <a:bodyPr wrap="none">
            <a:spAutoFit/>
          </a:bodyPr>
          <a:lstStyle/>
          <a:p>
            <a:r>
              <a:rPr lang="it-IT" altLang="it-IT" sz="1800" b="1" dirty="0" smtClean="0"/>
              <a:t>20 dic. 2020</a:t>
            </a:r>
            <a:endParaRPr lang="it-IT" altLang="it-IT"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5" name="Picture 3" descr="Bibbia LDC Gen cap 1,9-13 Terzo 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64" y="260350"/>
            <a:ext cx="5722937" cy="6478588"/>
          </a:xfrm>
          <a:prstGeom prst="rect">
            <a:avLst/>
          </a:prstGeom>
          <a:noFill/>
          <a:extLst>
            <a:ext uri="{909E8E84-426E-40DD-AFC4-6F175D3DCCD1}">
              <a14:hiddenFill xmlns:a14="http://schemas.microsoft.com/office/drawing/2010/main">
                <a:solidFill>
                  <a:srgbClr val="FFFFFF"/>
                </a:solidFill>
              </a14:hiddenFill>
            </a:ext>
          </a:extLst>
        </p:spPr>
      </p:pic>
      <p:sp>
        <p:nvSpPr>
          <p:cNvPr id="269316" name="Rectangle 4"/>
          <p:cNvSpPr>
            <a:spLocks noChangeArrowheads="1"/>
          </p:cNvSpPr>
          <p:nvPr/>
        </p:nvSpPr>
        <p:spPr bwMode="auto">
          <a:xfrm>
            <a:off x="263352" y="764704"/>
            <a:ext cx="4583832"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2200" dirty="0" smtClean="0">
                <a:solidFill>
                  <a:schemeClr val="accent1">
                    <a:lumMod val="60000"/>
                    <a:lumOff val="40000"/>
                  </a:schemeClr>
                </a:solidFill>
              </a:rPr>
              <a:t>Terzo «giorno»</a:t>
            </a:r>
            <a:endParaRPr lang="it-IT" altLang="it-IT" sz="2200" dirty="0">
              <a:solidFill>
                <a:schemeClr val="accent1">
                  <a:lumMod val="60000"/>
                  <a:lumOff val="40000"/>
                </a:schemeClr>
              </a:solidFill>
            </a:endParaRPr>
          </a:p>
          <a:p>
            <a:endParaRPr lang="it-IT" altLang="it-IT" sz="2200" dirty="0">
              <a:solidFill>
                <a:srgbClr val="FFFFBD"/>
              </a:solidFill>
            </a:endParaRPr>
          </a:p>
          <a:p>
            <a:pPr>
              <a:lnSpc>
                <a:spcPct val="150000"/>
              </a:lnSpc>
            </a:pPr>
            <a:r>
              <a:rPr lang="it-IT" altLang="it-IT" sz="2200" dirty="0">
                <a:solidFill>
                  <a:srgbClr val="FFFFBD"/>
                </a:solidFill>
              </a:rPr>
              <a:t>- Di nuovo la creazione della</a:t>
            </a:r>
            <a:r>
              <a:rPr lang="it-IT" altLang="it-IT" sz="2200" dirty="0">
                <a:effectLst>
                  <a:outerShdw blurRad="38100" dist="38100" dir="2700000" algn="tl">
                    <a:srgbClr val="FFFFFF"/>
                  </a:outerShdw>
                </a:effectLst>
              </a:rPr>
              <a:t> </a:t>
            </a:r>
            <a:r>
              <a:rPr lang="it-IT" altLang="it-IT" sz="2200" dirty="0">
                <a:solidFill>
                  <a:srgbClr val="FF6600"/>
                </a:solidFill>
              </a:rPr>
              <a:t>Terra</a:t>
            </a:r>
            <a:r>
              <a:rPr lang="it-IT" altLang="it-IT" sz="2200" dirty="0">
                <a:solidFill>
                  <a:srgbClr val="FFFFBD"/>
                </a:solidFill>
              </a:rPr>
              <a:t>?</a:t>
            </a:r>
          </a:p>
          <a:p>
            <a:pPr>
              <a:lnSpc>
                <a:spcPct val="150000"/>
              </a:lnSpc>
            </a:pPr>
            <a:endParaRPr lang="it-IT" altLang="it-IT" sz="2200" dirty="0">
              <a:effectLst>
                <a:outerShdw blurRad="38100" dist="38100" dir="2700000" algn="tl">
                  <a:srgbClr val="FFFFFF"/>
                </a:outerShdw>
              </a:effectLst>
            </a:endParaRPr>
          </a:p>
          <a:p>
            <a:pPr>
              <a:lnSpc>
                <a:spcPct val="150000"/>
              </a:lnSpc>
            </a:pPr>
            <a:r>
              <a:rPr lang="it-IT" altLang="it-IT" sz="2200" dirty="0">
                <a:solidFill>
                  <a:srgbClr val="FFFFBD"/>
                </a:solidFill>
              </a:rPr>
              <a:t>- Creò la</a:t>
            </a:r>
            <a:r>
              <a:rPr lang="it-IT" altLang="it-IT" sz="2200" dirty="0">
                <a:effectLst>
                  <a:outerShdw blurRad="38100" dist="38100" dir="2700000" algn="tl">
                    <a:srgbClr val="FFFFFF"/>
                  </a:outerShdw>
                </a:effectLst>
              </a:rPr>
              <a:t> </a:t>
            </a:r>
            <a:r>
              <a:rPr lang="it-IT" altLang="it-IT" sz="2200" dirty="0">
                <a:solidFill>
                  <a:srgbClr val="FF6600"/>
                </a:solidFill>
              </a:rPr>
              <a:t>vegetazione</a:t>
            </a:r>
            <a:r>
              <a:rPr lang="it-IT" altLang="it-IT" sz="2200" dirty="0">
                <a:solidFill>
                  <a:srgbClr val="FFFFBD"/>
                </a:solidFill>
              </a:rPr>
              <a:t>?</a:t>
            </a:r>
          </a:p>
          <a:p>
            <a:pPr>
              <a:lnSpc>
                <a:spcPct val="150000"/>
              </a:lnSpc>
            </a:pPr>
            <a:endParaRPr lang="it-IT" altLang="it-IT" sz="2200" dirty="0">
              <a:solidFill>
                <a:srgbClr val="FFFFBD"/>
              </a:solidFill>
              <a:effectLst>
                <a:outerShdw blurRad="38100" dist="38100" dir="2700000" algn="tl">
                  <a:srgbClr val="FFFFFF"/>
                </a:outerShdw>
              </a:effectLst>
            </a:endParaRPr>
          </a:p>
          <a:p>
            <a:pPr>
              <a:lnSpc>
                <a:spcPct val="150000"/>
              </a:lnSpc>
            </a:pPr>
            <a:r>
              <a:rPr lang="it-IT" altLang="it-IT" sz="2200" dirty="0">
                <a:solidFill>
                  <a:srgbClr val="FFFFBD"/>
                </a:solidFill>
              </a:rPr>
              <a:t>- Perché è ripetitivo?</a:t>
            </a:r>
          </a:p>
        </p:txBody>
      </p:sp>
      <p:sp>
        <p:nvSpPr>
          <p:cNvPr id="3" name="Rettangolo 2"/>
          <p:cNvSpPr/>
          <p:nvPr/>
        </p:nvSpPr>
        <p:spPr>
          <a:xfrm>
            <a:off x="7968208" y="1772816"/>
            <a:ext cx="792088"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968208" y="2996952"/>
            <a:ext cx="792088"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9316">
                                            <p:txEl>
                                              <p:pRg st="2" end="2"/>
                                            </p:txEl>
                                          </p:spTgt>
                                        </p:tgtEl>
                                        <p:attrNameLst>
                                          <p:attrName>style.visibility</p:attrName>
                                        </p:attrNameLst>
                                      </p:cBhvr>
                                      <p:to>
                                        <p:strVal val="visible"/>
                                      </p:to>
                                    </p:set>
                                    <p:animEffect transition="in" filter="wipe(left)">
                                      <p:cBhvr>
                                        <p:cTn id="17" dur="2000"/>
                                        <p:tgtEl>
                                          <p:spTgt spid="2693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9316">
                                            <p:txEl>
                                              <p:pRg st="4" end="4"/>
                                            </p:txEl>
                                          </p:spTgt>
                                        </p:tgtEl>
                                        <p:attrNameLst>
                                          <p:attrName>style.visibility</p:attrName>
                                        </p:attrNameLst>
                                      </p:cBhvr>
                                      <p:to>
                                        <p:strVal val="visible"/>
                                      </p:to>
                                    </p:set>
                                    <p:animEffect transition="in" filter="wipe(left)">
                                      <p:cBhvr>
                                        <p:cTn id="22" dur="2000"/>
                                        <p:tgtEl>
                                          <p:spTgt spid="2693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9316">
                                            <p:txEl>
                                              <p:pRg st="6" end="6"/>
                                            </p:txEl>
                                          </p:spTgt>
                                        </p:tgtEl>
                                        <p:attrNameLst>
                                          <p:attrName>style.visibility</p:attrName>
                                        </p:attrNameLst>
                                      </p:cBhvr>
                                      <p:to>
                                        <p:strVal val="visible"/>
                                      </p:to>
                                    </p:set>
                                    <p:animEffect transition="in" filter="wipe(left)">
                                      <p:cBhvr>
                                        <p:cTn id="27" dur="2000"/>
                                        <p:tgtEl>
                                          <p:spTgt spid="2693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9" name="Rectangle 5"/>
          <p:cNvSpPr>
            <a:spLocks noChangeArrowheads="1"/>
          </p:cNvSpPr>
          <p:nvPr/>
        </p:nvSpPr>
        <p:spPr bwMode="auto">
          <a:xfrm>
            <a:off x="2387600" y="188914"/>
            <a:ext cx="7416800" cy="96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it-IT" altLang="it-IT" sz="2000" dirty="0">
                <a:solidFill>
                  <a:srgbClr val="FFFFBD"/>
                </a:solidFill>
              </a:rPr>
              <a:t>“</a:t>
            </a:r>
            <a:r>
              <a:rPr lang="it-IT" altLang="it-IT" sz="2000" dirty="0">
                <a:solidFill>
                  <a:srgbClr val="FFFFBD"/>
                </a:solidFill>
                <a:latin typeface="Comic Sans MS" panose="030F0702030302020204" pitchFamily="66" charset="0"/>
              </a:rPr>
              <a:t>Siano raccolte in un sol luogo le acque…</a:t>
            </a:r>
          </a:p>
          <a:p>
            <a:pPr>
              <a:lnSpc>
                <a:spcPct val="150000"/>
              </a:lnSpc>
            </a:pPr>
            <a:r>
              <a:rPr lang="it-IT" altLang="it-IT" sz="2000" dirty="0">
                <a:solidFill>
                  <a:srgbClr val="FFFFBD"/>
                </a:solidFill>
                <a:latin typeface="Comic Sans MS" panose="030F0702030302020204" pitchFamily="66" charset="0"/>
              </a:rPr>
              <a:t>Chiamò l’asciutto Terra e chiamò le acque Mare.”</a:t>
            </a:r>
            <a:r>
              <a:rPr lang="it-IT" altLang="it-IT" sz="2000" dirty="0">
                <a:solidFill>
                  <a:srgbClr val="FFFFBD"/>
                </a:solidFill>
              </a:rPr>
              <a:t>   </a:t>
            </a:r>
            <a:r>
              <a:rPr lang="it-IT" altLang="it-IT" sz="2000" b="1" dirty="0">
                <a:solidFill>
                  <a:srgbClr val="FFFFBD"/>
                </a:solidFill>
              </a:rPr>
              <a:t>Raffaello</a:t>
            </a:r>
          </a:p>
        </p:txBody>
      </p:sp>
      <p:pic>
        <p:nvPicPr>
          <p:cNvPr id="390150" name="Picture 6" descr="01 Separò le ac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1412776"/>
            <a:ext cx="7543800" cy="517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0149"/>
                                        </p:tgtEl>
                                        <p:attrNameLst>
                                          <p:attrName>style.visibility</p:attrName>
                                        </p:attrNameLst>
                                      </p:cBhvr>
                                      <p:to>
                                        <p:strVal val="visible"/>
                                      </p:to>
                                    </p:set>
                                    <p:animEffect transition="in" filter="wipe(left)">
                                      <p:cBhvr>
                                        <p:cTn id="7" dur="2250"/>
                                        <p:tgtEl>
                                          <p:spTgt spid="390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41" name="Picture 5" descr="Bibbia LDC Gen cap 1,16-19 Quarto 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139" y="2132856"/>
            <a:ext cx="5399087" cy="4321175"/>
          </a:xfrm>
          <a:prstGeom prst="rect">
            <a:avLst/>
          </a:prstGeom>
          <a:noFill/>
          <a:extLst>
            <a:ext uri="{909E8E84-426E-40DD-AFC4-6F175D3DCCD1}">
              <a14:hiddenFill xmlns:a14="http://schemas.microsoft.com/office/drawing/2010/main">
                <a:solidFill>
                  <a:srgbClr val="FFFFFF"/>
                </a:solidFill>
              </a14:hiddenFill>
            </a:ext>
          </a:extLst>
        </p:spPr>
      </p:pic>
      <p:pic>
        <p:nvPicPr>
          <p:cNvPr id="270342" name="Picture 6" descr="Bibbia LDC Gen cap 1,14-15 Quarto 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140" y="332656"/>
            <a:ext cx="5399087" cy="1833563"/>
          </a:xfrm>
          <a:prstGeom prst="rect">
            <a:avLst/>
          </a:prstGeom>
          <a:noFill/>
          <a:extLst>
            <a:ext uri="{909E8E84-426E-40DD-AFC4-6F175D3DCCD1}">
              <a14:hiddenFill xmlns:a14="http://schemas.microsoft.com/office/drawing/2010/main">
                <a:solidFill>
                  <a:srgbClr val="FFFFFF"/>
                </a:solidFill>
              </a14:hiddenFill>
            </a:ext>
          </a:extLst>
        </p:spPr>
      </p:pic>
      <p:sp>
        <p:nvSpPr>
          <p:cNvPr id="270343" name="Rectangle 7"/>
          <p:cNvSpPr>
            <a:spLocks noChangeArrowheads="1"/>
          </p:cNvSpPr>
          <p:nvPr/>
        </p:nvSpPr>
        <p:spPr bwMode="auto">
          <a:xfrm>
            <a:off x="435725" y="574982"/>
            <a:ext cx="5616624"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it-IT" altLang="it-IT" dirty="0" smtClean="0">
                <a:solidFill>
                  <a:schemeClr val="accent1">
                    <a:lumMod val="60000"/>
                    <a:lumOff val="40000"/>
                  </a:schemeClr>
                </a:solidFill>
              </a:rPr>
              <a:t>Quarto «giorno»</a:t>
            </a:r>
            <a:endParaRPr lang="it-IT" altLang="it-IT" dirty="0">
              <a:solidFill>
                <a:schemeClr val="accent1">
                  <a:lumMod val="60000"/>
                  <a:lumOff val="40000"/>
                </a:schemeClr>
              </a:solidFill>
            </a:endParaRPr>
          </a:p>
          <a:p>
            <a:pPr>
              <a:lnSpc>
                <a:spcPct val="150000"/>
              </a:lnSpc>
            </a:pPr>
            <a:r>
              <a:rPr lang="it-IT" altLang="it-IT" dirty="0">
                <a:effectLst>
                  <a:outerShdw blurRad="38100" dist="38100" dir="2700000" algn="tl">
                    <a:srgbClr val="FFFFFF"/>
                  </a:outerShdw>
                </a:effectLst>
              </a:rPr>
              <a:t> </a:t>
            </a:r>
          </a:p>
          <a:p>
            <a:pPr>
              <a:lnSpc>
                <a:spcPct val="150000"/>
              </a:lnSpc>
              <a:buFontTx/>
              <a:buChar char="-"/>
            </a:pPr>
            <a:r>
              <a:rPr lang="it-IT" altLang="it-IT" sz="2200" dirty="0">
                <a:solidFill>
                  <a:srgbClr val="FFFFBD"/>
                </a:solidFill>
                <a:effectLst>
                  <a:outerShdw blurRad="38100" dist="38100" dir="2700000" algn="tl">
                    <a:srgbClr val="FFFFFF"/>
                  </a:outerShdw>
                </a:effectLst>
              </a:rPr>
              <a:t> </a:t>
            </a:r>
            <a:r>
              <a:rPr lang="it-IT" altLang="it-IT" sz="2200" dirty="0">
                <a:solidFill>
                  <a:srgbClr val="FFFFBD"/>
                </a:solidFill>
              </a:rPr>
              <a:t>Prima </a:t>
            </a:r>
            <a:r>
              <a:rPr lang="it-IT" altLang="it-IT" sz="2200" dirty="0" smtClean="0">
                <a:solidFill>
                  <a:srgbClr val="FFFFBD"/>
                </a:solidFill>
              </a:rPr>
              <a:t>creò la</a:t>
            </a:r>
            <a:r>
              <a:rPr lang="it-IT" altLang="it-IT" sz="2200" dirty="0" smtClean="0">
                <a:effectLst>
                  <a:outerShdw blurRad="38100" dist="38100" dir="2700000" algn="tl">
                    <a:srgbClr val="FFFFFF"/>
                  </a:outerShdw>
                </a:effectLst>
              </a:rPr>
              <a:t> </a:t>
            </a:r>
            <a:r>
              <a:rPr lang="it-IT" altLang="it-IT" sz="2200" dirty="0">
                <a:solidFill>
                  <a:srgbClr val="FF6600"/>
                </a:solidFill>
              </a:rPr>
              <a:t>vegetazione</a:t>
            </a:r>
            <a:r>
              <a:rPr lang="it-IT" altLang="it-IT" sz="2200" dirty="0">
                <a:effectLst>
                  <a:outerShdw blurRad="38100" dist="38100" dir="2700000" algn="tl">
                    <a:srgbClr val="FFFFFF"/>
                  </a:outerShdw>
                </a:effectLst>
              </a:rPr>
              <a:t> </a:t>
            </a:r>
            <a:r>
              <a:rPr lang="it-IT" altLang="it-IT" sz="2200" dirty="0" smtClean="0">
                <a:solidFill>
                  <a:srgbClr val="FFFFBD"/>
                </a:solidFill>
              </a:rPr>
              <a:t>e ora, </a:t>
            </a:r>
            <a:r>
              <a:rPr lang="it-IT" altLang="it-IT" sz="2200" dirty="0">
                <a:solidFill>
                  <a:srgbClr val="FFFFBD"/>
                </a:solidFill>
              </a:rPr>
              <a:t>di </a:t>
            </a:r>
            <a:r>
              <a:rPr lang="it-IT" altLang="it-IT" sz="2200" dirty="0" smtClean="0">
                <a:solidFill>
                  <a:srgbClr val="FFFFBD"/>
                </a:solidFill>
              </a:rPr>
              <a:t>nuovo, </a:t>
            </a:r>
            <a:r>
              <a:rPr lang="it-IT" altLang="it-IT" sz="2200" dirty="0">
                <a:solidFill>
                  <a:srgbClr val="FFFFBD"/>
                </a:solidFill>
              </a:rPr>
              <a:t>la creazione del</a:t>
            </a:r>
            <a:r>
              <a:rPr lang="it-IT" altLang="it-IT" sz="2200" dirty="0">
                <a:effectLst>
                  <a:outerShdw blurRad="38100" dist="38100" dir="2700000" algn="tl">
                    <a:srgbClr val="FFFFFF"/>
                  </a:outerShdw>
                </a:effectLst>
              </a:rPr>
              <a:t> </a:t>
            </a:r>
            <a:r>
              <a:rPr lang="it-IT" altLang="it-IT" sz="2200" dirty="0">
                <a:solidFill>
                  <a:srgbClr val="FF6600"/>
                </a:solidFill>
              </a:rPr>
              <a:t>Sole</a:t>
            </a:r>
            <a:r>
              <a:rPr lang="it-IT" altLang="it-IT" sz="2200" dirty="0">
                <a:effectLst>
                  <a:outerShdw blurRad="38100" dist="38100" dir="2700000" algn="tl">
                    <a:srgbClr val="FFFFFF"/>
                  </a:outerShdw>
                </a:effectLst>
              </a:rPr>
              <a:t> </a:t>
            </a:r>
            <a:r>
              <a:rPr lang="it-IT" altLang="it-IT" sz="2200" dirty="0">
                <a:solidFill>
                  <a:srgbClr val="FFFFBD"/>
                </a:solidFill>
              </a:rPr>
              <a:t>e della</a:t>
            </a:r>
            <a:r>
              <a:rPr lang="it-IT" altLang="it-IT" sz="2200" dirty="0">
                <a:solidFill>
                  <a:srgbClr val="FF6600"/>
                </a:solidFill>
              </a:rPr>
              <a:t> Luna</a:t>
            </a:r>
            <a:r>
              <a:rPr lang="it-IT" altLang="it-IT" sz="2200" dirty="0">
                <a:solidFill>
                  <a:srgbClr val="FFFFBD"/>
                </a:solidFill>
                <a:effectLst>
                  <a:outerShdw blurRad="38100" dist="38100" dir="2700000" algn="tl">
                    <a:srgbClr val="FFFFFF"/>
                  </a:outerShdw>
                </a:effectLst>
              </a:rPr>
              <a:t>?</a:t>
            </a:r>
          </a:p>
          <a:p>
            <a:pPr>
              <a:lnSpc>
                <a:spcPct val="150000"/>
              </a:lnSpc>
            </a:pPr>
            <a:endParaRPr lang="it-IT" altLang="it-IT" sz="2200" dirty="0">
              <a:effectLst>
                <a:outerShdw blurRad="38100" dist="38100" dir="2700000" algn="tl">
                  <a:srgbClr val="FFFFFF"/>
                </a:outerShdw>
              </a:effectLst>
            </a:endParaRPr>
          </a:p>
          <a:p>
            <a:pPr>
              <a:lnSpc>
                <a:spcPct val="150000"/>
              </a:lnSpc>
              <a:buFontTx/>
              <a:buChar char="-"/>
            </a:pPr>
            <a:r>
              <a:rPr lang="it-IT" altLang="it-IT" sz="2200" dirty="0">
                <a:solidFill>
                  <a:srgbClr val="FFFFBD"/>
                </a:solidFill>
              </a:rPr>
              <a:t> Di  nuovo la distinzione del</a:t>
            </a:r>
            <a:r>
              <a:rPr lang="it-IT" altLang="it-IT" sz="2200" dirty="0">
                <a:effectLst>
                  <a:outerShdw blurRad="38100" dist="38100" dir="2700000" algn="tl">
                    <a:srgbClr val="FFFFFF"/>
                  </a:outerShdw>
                </a:effectLst>
              </a:rPr>
              <a:t> </a:t>
            </a:r>
            <a:r>
              <a:rPr lang="it-IT" altLang="it-IT" sz="2200" dirty="0" smtClean="0">
                <a:solidFill>
                  <a:srgbClr val="FF6600"/>
                </a:solidFill>
              </a:rPr>
              <a:t>GIORNO</a:t>
            </a:r>
            <a:r>
              <a:rPr lang="it-IT" altLang="it-IT" sz="2200" dirty="0" smtClean="0">
                <a:effectLst>
                  <a:outerShdw blurRad="38100" dist="38100" dir="2700000" algn="tl">
                    <a:srgbClr val="FFFFFF"/>
                  </a:outerShdw>
                </a:effectLst>
              </a:rPr>
              <a:t> </a:t>
            </a:r>
          </a:p>
          <a:p>
            <a:pPr>
              <a:lnSpc>
                <a:spcPct val="150000"/>
              </a:lnSpc>
            </a:pPr>
            <a:r>
              <a:rPr lang="it-IT" altLang="it-IT" sz="2200" dirty="0" smtClean="0">
                <a:solidFill>
                  <a:srgbClr val="FFFFBD"/>
                </a:solidFill>
              </a:rPr>
              <a:t>e </a:t>
            </a:r>
            <a:r>
              <a:rPr lang="it-IT" altLang="it-IT" sz="2200" dirty="0">
                <a:solidFill>
                  <a:srgbClr val="FFFFBD"/>
                </a:solidFill>
              </a:rPr>
              <a:t>della</a:t>
            </a:r>
            <a:r>
              <a:rPr lang="it-IT" altLang="it-IT" sz="2200" dirty="0">
                <a:effectLst>
                  <a:outerShdw blurRad="38100" dist="38100" dir="2700000" algn="tl">
                    <a:srgbClr val="FFFFFF"/>
                  </a:outerShdw>
                </a:effectLst>
              </a:rPr>
              <a:t> </a:t>
            </a:r>
            <a:r>
              <a:rPr lang="it-IT" altLang="it-IT" sz="2200" dirty="0">
                <a:solidFill>
                  <a:srgbClr val="FF6600"/>
                </a:solidFill>
              </a:rPr>
              <a:t>NOTTE</a:t>
            </a:r>
            <a:r>
              <a:rPr lang="it-IT" altLang="it-IT" sz="2200" dirty="0">
                <a:solidFill>
                  <a:srgbClr val="FFFFBD"/>
                </a:solidFill>
              </a:rPr>
              <a:t>?</a:t>
            </a:r>
            <a:r>
              <a:rPr lang="it-IT" altLang="it-IT" sz="2200" dirty="0">
                <a:effectLst>
                  <a:outerShdw blurRad="38100" dist="38100" dir="2700000" algn="tl">
                    <a:srgbClr val="FFFFFF"/>
                  </a:outerShdw>
                </a:effectLst>
              </a:rPr>
              <a:t>  </a:t>
            </a:r>
          </a:p>
          <a:p>
            <a:pPr>
              <a:lnSpc>
                <a:spcPct val="150000"/>
              </a:lnSpc>
            </a:pPr>
            <a:endParaRPr lang="it-IT" altLang="it-IT" sz="2200" dirty="0">
              <a:effectLst>
                <a:outerShdw blurRad="38100" dist="38100" dir="2700000" algn="tl">
                  <a:srgbClr val="FFFFFF"/>
                </a:outerShdw>
              </a:effectLst>
            </a:endParaRPr>
          </a:p>
          <a:p>
            <a:pPr>
              <a:lnSpc>
                <a:spcPct val="150000"/>
              </a:lnSpc>
              <a:buFontTx/>
              <a:buChar char="-"/>
            </a:pPr>
            <a:r>
              <a:rPr lang="it-IT" altLang="it-IT" sz="2200" dirty="0">
                <a:solidFill>
                  <a:srgbClr val="FFFFBD"/>
                </a:solidFill>
              </a:rPr>
              <a:t> Perché non si nominano il </a:t>
            </a:r>
            <a:r>
              <a:rPr lang="it-IT" altLang="it-IT" sz="2200" dirty="0">
                <a:solidFill>
                  <a:srgbClr val="FF6600"/>
                </a:solidFill>
              </a:rPr>
              <a:t>Sole</a:t>
            </a:r>
            <a:r>
              <a:rPr lang="it-IT" altLang="it-IT" sz="2200" dirty="0">
                <a:solidFill>
                  <a:srgbClr val="FFFFBD"/>
                </a:solidFill>
              </a:rPr>
              <a:t> e la </a:t>
            </a:r>
            <a:r>
              <a:rPr lang="it-IT" altLang="it-IT" sz="2200" dirty="0">
                <a:solidFill>
                  <a:srgbClr val="FF6600"/>
                </a:solidFill>
              </a:rPr>
              <a:t>Luna</a:t>
            </a:r>
            <a:r>
              <a:rPr lang="it-IT" altLang="it-IT" sz="2200" dirty="0">
                <a:solidFill>
                  <a:srgbClr val="FFFFBD"/>
                </a:solidFill>
              </a:rPr>
              <a:t>?</a:t>
            </a:r>
          </a:p>
          <a:p>
            <a:pPr>
              <a:lnSpc>
                <a:spcPct val="150000"/>
              </a:lnSpc>
            </a:pPr>
            <a:endParaRPr lang="it-IT" altLang="it-IT" sz="2200" dirty="0">
              <a:solidFill>
                <a:srgbClr val="FFFFBD"/>
              </a:solidFill>
            </a:endParaRPr>
          </a:p>
          <a:p>
            <a:pPr>
              <a:lnSpc>
                <a:spcPct val="150000"/>
              </a:lnSpc>
            </a:pPr>
            <a:r>
              <a:rPr lang="it-IT" altLang="it-IT" sz="2200" dirty="0">
                <a:solidFill>
                  <a:srgbClr val="FFFFBD"/>
                </a:solidFill>
              </a:rPr>
              <a:t>- Di nuovo separò la</a:t>
            </a:r>
            <a:r>
              <a:rPr lang="it-IT" altLang="it-IT" sz="2200" dirty="0">
                <a:effectLst>
                  <a:outerShdw blurRad="38100" dist="38100" dir="2700000" algn="tl">
                    <a:srgbClr val="FFFFFF"/>
                  </a:outerShdw>
                </a:effectLst>
              </a:rPr>
              <a:t> </a:t>
            </a:r>
            <a:r>
              <a:rPr lang="it-IT" altLang="it-IT" sz="2200" dirty="0">
                <a:solidFill>
                  <a:srgbClr val="FF6600"/>
                </a:solidFill>
              </a:rPr>
              <a:t>Luce</a:t>
            </a:r>
            <a:r>
              <a:rPr lang="it-IT" altLang="it-IT" sz="2200" dirty="0">
                <a:effectLst>
                  <a:outerShdw blurRad="38100" dist="38100" dir="2700000" algn="tl">
                    <a:srgbClr val="FFFFFF"/>
                  </a:outerShdw>
                </a:effectLst>
              </a:rPr>
              <a:t> </a:t>
            </a:r>
            <a:r>
              <a:rPr lang="it-IT" altLang="it-IT" sz="2200" dirty="0">
                <a:solidFill>
                  <a:srgbClr val="FFFFBD"/>
                </a:solidFill>
              </a:rPr>
              <a:t>dalle</a:t>
            </a:r>
            <a:r>
              <a:rPr lang="it-IT" altLang="it-IT" sz="2200" dirty="0">
                <a:effectLst>
                  <a:outerShdw blurRad="38100" dist="38100" dir="2700000" algn="tl">
                    <a:srgbClr val="FFFFFF"/>
                  </a:outerShdw>
                </a:effectLst>
              </a:rPr>
              <a:t> </a:t>
            </a:r>
            <a:r>
              <a:rPr lang="it-IT" altLang="it-IT" sz="2200" dirty="0">
                <a:solidFill>
                  <a:srgbClr val="FF6600"/>
                </a:solidFill>
              </a:rPr>
              <a:t>tenebre</a:t>
            </a:r>
            <a:r>
              <a:rPr lang="it-IT" altLang="it-IT" sz="2200" dirty="0">
                <a:solidFill>
                  <a:srgbClr val="FFFFBD"/>
                </a:solidFill>
              </a:rPr>
              <a:t>?</a:t>
            </a:r>
          </a:p>
        </p:txBody>
      </p:sp>
      <p:sp>
        <p:nvSpPr>
          <p:cNvPr id="270344" name="Line 8"/>
          <p:cNvSpPr>
            <a:spLocks noChangeShapeType="1"/>
          </p:cNvSpPr>
          <p:nvPr/>
        </p:nvSpPr>
        <p:spPr bwMode="auto">
          <a:xfrm>
            <a:off x="7399357" y="1268760"/>
            <a:ext cx="316865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0345" name="Line 9"/>
          <p:cNvSpPr>
            <a:spLocks noChangeShapeType="1"/>
          </p:cNvSpPr>
          <p:nvPr/>
        </p:nvSpPr>
        <p:spPr bwMode="auto">
          <a:xfrm>
            <a:off x="8112224" y="3140968"/>
            <a:ext cx="1584176"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0346" name="Line 10"/>
          <p:cNvSpPr>
            <a:spLocks noChangeShapeType="1"/>
          </p:cNvSpPr>
          <p:nvPr/>
        </p:nvSpPr>
        <p:spPr bwMode="auto">
          <a:xfrm>
            <a:off x="7104112" y="5157192"/>
            <a:ext cx="331236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 name="Rettangolo 1"/>
          <p:cNvSpPr/>
          <p:nvPr/>
        </p:nvSpPr>
        <p:spPr>
          <a:xfrm>
            <a:off x="7176120" y="3140968"/>
            <a:ext cx="3240360" cy="576064"/>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Line 10"/>
          <p:cNvSpPr>
            <a:spLocks noChangeShapeType="1"/>
          </p:cNvSpPr>
          <p:nvPr/>
        </p:nvSpPr>
        <p:spPr bwMode="auto">
          <a:xfrm>
            <a:off x="7248128" y="5445224"/>
            <a:ext cx="3168352"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44"/>
                                        </p:tgtEl>
                                        <p:attrNameLst>
                                          <p:attrName>style.visibility</p:attrName>
                                        </p:attrNameLst>
                                      </p:cBhvr>
                                      <p:to>
                                        <p:strVal val="visible"/>
                                      </p:to>
                                    </p:set>
                                    <p:animEffect transition="in" filter="wipe(left)">
                                      <p:cBhvr>
                                        <p:cTn id="7" dur="2000"/>
                                        <p:tgtEl>
                                          <p:spTgt spid="2703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341"/>
                                        </p:tgtEl>
                                        <p:attrNameLst>
                                          <p:attrName>style.visibility</p:attrName>
                                        </p:attrNameLst>
                                      </p:cBhvr>
                                      <p:to>
                                        <p:strVal val="visible"/>
                                      </p:to>
                                    </p:set>
                                    <p:animEffect transition="in" filter="fade">
                                      <p:cBhvr>
                                        <p:cTn id="12" dur="2000"/>
                                        <p:tgtEl>
                                          <p:spTgt spid="270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0345"/>
                                        </p:tgtEl>
                                        <p:attrNameLst>
                                          <p:attrName>style.visibility</p:attrName>
                                        </p:attrNameLst>
                                      </p:cBhvr>
                                      <p:to>
                                        <p:strVal val="visible"/>
                                      </p:to>
                                    </p:set>
                                    <p:animEffect transition="in" filter="wipe(left)">
                                      <p:cBhvr>
                                        <p:cTn id="17" dur="2000"/>
                                        <p:tgtEl>
                                          <p:spTgt spid="27034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edg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70343">
                                            <p:txEl>
                                              <p:pRg st="2" end="2"/>
                                            </p:txEl>
                                          </p:spTgt>
                                        </p:tgtEl>
                                        <p:attrNameLst>
                                          <p:attrName>style.visibility</p:attrName>
                                        </p:attrNameLst>
                                      </p:cBhvr>
                                      <p:to>
                                        <p:strVal val="visible"/>
                                      </p:to>
                                    </p:set>
                                    <p:animEffect transition="in" filter="fade">
                                      <p:cBhvr>
                                        <p:cTn id="27" dur="1000"/>
                                        <p:tgtEl>
                                          <p:spTgt spid="270343">
                                            <p:txEl>
                                              <p:pRg st="2" end="2"/>
                                            </p:txEl>
                                          </p:spTgt>
                                        </p:tgtEl>
                                      </p:cBhvr>
                                    </p:animEffect>
                                    <p:anim calcmode="lin" valueType="num">
                                      <p:cBhvr>
                                        <p:cTn id="28" dur="1000" fill="hold"/>
                                        <p:tgtEl>
                                          <p:spTgt spid="27034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703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70346"/>
                                        </p:tgtEl>
                                        <p:attrNameLst>
                                          <p:attrName>style.visibility</p:attrName>
                                        </p:attrNameLst>
                                      </p:cBhvr>
                                      <p:to>
                                        <p:strVal val="visible"/>
                                      </p:to>
                                    </p:set>
                                    <p:animEffect transition="in" filter="wipe(left)">
                                      <p:cBhvr>
                                        <p:cTn id="34" dur="2000"/>
                                        <p:tgtEl>
                                          <p:spTgt spid="2703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70343">
                                            <p:txEl>
                                              <p:pRg st="4" end="4"/>
                                            </p:txEl>
                                          </p:spTgt>
                                        </p:tgtEl>
                                        <p:attrNameLst>
                                          <p:attrName>style.visibility</p:attrName>
                                        </p:attrNameLst>
                                      </p:cBhvr>
                                      <p:to>
                                        <p:strVal val="visible"/>
                                      </p:to>
                                    </p:set>
                                    <p:animEffect transition="in" filter="wipe(left)">
                                      <p:cBhvr>
                                        <p:cTn id="39" dur="2000"/>
                                        <p:tgtEl>
                                          <p:spTgt spid="270343">
                                            <p:txEl>
                                              <p:pRg st="4" end="4"/>
                                            </p:txEl>
                                          </p:spTgt>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70343">
                                            <p:txEl>
                                              <p:pRg st="5" end="5"/>
                                            </p:txEl>
                                          </p:spTgt>
                                        </p:tgtEl>
                                        <p:attrNameLst>
                                          <p:attrName>style.visibility</p:attrName>
                                        </p:attrNameLst>
                                      </p:cBhvr>
                                      <p:to>
                                        <p:strVal val="visible"/>
                                      </p:to>
                                    </p:set>
                                    <p:animEffect transition="in" filter="wipe(left)">
                                      <p:cBhvr>
                                        <p:cTn id="43" dur="2000"/>
                                        <p:tgtEl>
                                          <p:spTgt spid="27034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70343">
                                            <p:txEl>
                                              <p:pRg st="7" end="7"/>
                                            </p:txEl>
                                          </p:spTgt>
                                        </p:tgtEl>
                                        <p:attrNameLst>
                                          <p:attrName>style.visibility</p:attrName>
                                        </p:attrNameLst>
                                      </p:cBhvr>
                                      <p:to>
                                        <p:strVal val="visible"/>
                                      </p:to>
                                    </p:set>
                                    <p:animEffect transition="in" filter="wipe(left)">
                                      <p:cBhvr>
                                        <p:cTn id="48" dur="2000"/>
                                        <p:tgtEl>
                                          <p:spTgt spid="27034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2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70343">
                                            <p:txEl>
                                              <p:pRg st="9" end="9"/>
                                            </p:txEl>
                                          </p:spTgt>
                                        </p:tgtEl>
                                        <p:attrNameLst>
                                          <p:attrName>style.visibility</p:attrName>
                                        </p:attrNameLst>
                                      </p:cBhvr>
                                      <p:to>
                                        <p:strVal val="visible"/>
                                      </p:to>
                                    </p:set>
                                    <p:animEffect transition="in" filter="wipe(left)">
                                      <p:cBhvr>
                                        <p:cTn id="58" dur="2000"/>
                                        <p:tgtEl>
                                          <p:spTgt spid="2703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4" grpId="0" animBg="1"/>
      <p:bldP spid="270345" grpId="0" animBg="1"/>
      <p:bldP spid="270346" grpId="0" animBg="1"/>
      <p:bldP spid="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40" name="Picture 4" descr="App0005b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205038"/>
            <a:ext cx="8637588" cy="2913062"/>
          </a:xfrm>
          <a:prstGeom prst="rect">
            <a:avLst/>
          </a:prstGeom>
          <a:solidFill>
            <a:srgbClr val="000000"/>
          </a:solidFill>
        </p:spPr>
      </p:pic>
      <p:sp>
        <p:nvSpPr>
          <p:cNvPr id="398341" name="Rectangle 5"/>
          <p:cNvSpPr>
            <a:spLocks noChangeArrowheads="1"/>
          </p:cNvSpPr>
          <p:nvPr/>
        </p:nvSpPr>
        <p:spPr bwMode="auto">
          <a:xfrm>
            <a:off x="2782888" y="404814"/>
            <a:ext cx="62658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ltLang="it-IT" dirty="0">
              <a:effectLst>
                <a:outerShdw blurRad="38100" dist="38100" dir="2700000" algn="tl">
                  <a:srgbClr val="FFFFFF"/>
                </a:outerShdw>
              </a:effectLst>
            </a:endParaRPr>
          </a:p>
          <a:p>
            <a:r>
              <a:rPr lang="it-IT" altLang="it-IT" dirty="0">
                <a:solidFill>
                  <a:srgbClr val="FFFFBD"/>
                </a:solidFill>
              </a:rPr>
              <a:t>Cappella Sistina:</a:t>
            </a:r>
          </a:p>
          <a:p>
            <a:r>
              <a:rPr lang="it-IT" altLang="it-IT" dirty="0">
                <a:solidFill>
                  <a:srgbClr val="FFFFBD"/>
                </a:solidFill>
              </a:rPr>
              <a:t>“</a:t>
            </a:r>
            <a:r>
              <a:rPr lang="it-IT" altLang="it-IT" dirty="0">
                <a:solidFill>
                  <a:srgbClr val="FFFFBD"/>
                </a:solidFill>
                <a:latin typeface="Comic Sans MS" panose="030F0702030302020204" pitchFamily="66" charset="0"/>
              </a:rPr>
              <a:t>Vi siano le luci nella volta del cielo…</a:t>
            </a:r>
            <a:r>
              <a:rPr lang="it-IT" altLang="it-IT" dirty="0">
                <a:solidFill>
                  <a:srgbClr val="FFFFBD"/>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8341"/>
                                        </p:tgtEl>
                                        <p:attrNameLst>
                                          <p:attrName>style.visibility</p:attrName>
                                        </p:attrNameLst>
                                      </p:cBhvr>
                                      <p:to>
                                        <p:strVal val="visible"/>
                                      </p:to>
                                    </p:set>
                                    <p:animEffect transition="in" filter="wipe(left)">
                                      <p:cBhvr>
                                        <p:cTn id="7" dur="2000"/>
                                        <p:tgtEl>
                                          <p:spTgt spid="398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3" name="Picture 3" descr="Bibbia LDC Gen cap 1,20-23 Quinto 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886" y="1268760"/>
            <a:ext cx="6478588" cy="5037138"/>
          </a:xfrm>
          <a:prstGeom prst="rect">
            <a:avLst/>
          </a:prstGeom>
          <a:noFill/>
          <a:extLst>
            <a:ext uri="{909E8E84-426E-40DD-AFC4-6F175D3DCCD1}">
              <a14:hiddenFill xmlns:a14="http://schemas.microsoft.com/office/drawing/2010/main">
                <a:solidFill>
                  <a:srgbClr val="FFFFFF"/>
                </a:solidFill>
              </a14:hiddenFill>
            </a:ext>
          </a:extLst>
        </p:spPr>
      </p:pic>
      <p:sp>
        <p:nvSpPr>
          <p:cNvPr id="271364" name="Rectangle 4"/>
          <p:cNvSpPr>
            <a:spLocks noChangeArrowheads="1"/>
          </p:cNvSpPr>
          <p:nvPr/>
        </p:nvSpPr>
        <p:spPr bwMode="auto">
          <a:xfrm>
            <a:off x="479376" y="1628800"/>
            <a:ext cx="2993127" cy="11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it-IT" altLang="it-IT" dirty="0">
                <a:solidFill>
                  <a:srgbClr val="FFFFBD"/>
                </a:solidFill>
              </a:rPr>
              <a:t>Nel quinto </a:t>
            </a:r>
            <a:r>
              <a:rPr lang="it-IT" altLang="it-IT" dirty="0" smtClean="0">
                <a:solidFill>
                  <a:srgbClr val="FFFFBD"/>
                </a:solidFill>
              </a:rPr>
              <a:t>«giorno» </a:t>
            </a:r>
          </a:p>
          <a:p>
            <a:pPr>
              <a:lnSpc>
                <a:spcPct val="150000"/>
              </a:lnSpc>
            </a:pPr>
            <a:r>
              <a:rPr lang="it-IT" altLang="it-IT" dirty="0" smtClean="0">
                <a:solidFill>
                  <a:srgbClr val="FFFFBD"/>
                </a:solidFill>
              </a:rPr>
              <a:t>creò </a:t>
            </a:r>
            <a:r>
              <a:rPr lang="it-IT" altLang="it-IT" dirty="0">
                <a:solidFill>
                  <a:srgbClr val="FFFFBD"/>
                </a:solidFill>
              </a:rPr>
              <a:t>tutti gli</a:t>
            </a:r>
            <a:r>
              <a:rPr lang="it-IT" altLang="it-IT" dirty="0">
                <a:effectLst>
                  <a:outerShdw blurRad="38100" dist="38100" dir="2700000" algn="tl">
                    <a:srgbClr val="FFFFFF"/>
                  </a:outerShdw>
                </a:effectLst>
              </a:rPr>
              <a:t> </a:t>
            </a:r>
            <a:r>
              <a:rPr lang="it-IT" altLang="it-IT" dirty="0">
                <a:solidFill>
                  <a:srgbClr val="FF6600"/>
                </a:solidFill>
              </a:rPr>
              <a:t>animali</a:t>
            </a:r>
            <a:r>
              <a:rPr lang="it-IT" altLang="it-IT" dirty="0">
                <a:solidFill>
                  <a:srgbClr val="FFFFBD"/>
                </a:solidFill>
              </a:rPr>
              <a:t>?</a:t>
            </a:r>
          </a:p>
        </p:txBody>
      </p:sp>
      <p:sp>
        <p:nvSpPr>
          <p:cNvPr id="271365" name="Line 5"/>
          <p:cNvSpPr>
            <a:spLocks noChangeShapeType="1"/>
          </p:cNvSpPr>
          <p:nvPr/>
        </p:nvSpPr>
        <p:spPr bwMode="auto">
          <a:xfrm>
            <a:off x="7392144" y="1988840"/>
            <a:ext cx="9366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 name="Rettangolo 1"/>
          <p:cNvSpPr/>
          <p:nvPr/>
        </p:nvSpPr>
        <p:spPr>
          <a:xfrm>
            <a:off x="4907213" y="260648"/>
            <a:ext cx="2377575" cy="461665"/>
          </a:xfrm>
          <a:prstGeom prst="rect">
            <a:avLst/>
          </a:prstGeom>
        </p:spPr>
        <p:txBody>
          <a:bodyPr wrap="none">
            <a:spAutoFit/>
          </a:bodyPr>
          <a:lstStyle/>
          <a:p>
            <a:pPr algn="ctr"/>
            <a:r>
              <a:rPr lang="it-IT" altLang="it-IT" dirty="0" smtClean="0">
                <a:solidFill>
                  <a:schemeClr val="accent1">
                    <a:lumMod val="60000"/>
                    <a:lumOff val="40000"/>
                  </a:schemeClr>
                </a:solidFill>
              </a:rPr>
              <a:t>Quinto </a:t>
            </a:r>
            <a:r>
              <a:rPr lang="it-IT" altLang="it-IT" dirty="0">
                <a:solidFill>
                  <a:schemeClr val="accent1">
                    <a:lumMod val="60000"/>
                    <a:lumOff val="40000"/>
                  </a:schemeClr>
                </a:solidFill>
              </a:rPr>
              <a:t>«giorno»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1365"/>
                                        </p:tgtEl>
                                        <p:attrNameLst>
                                          <p:attrName>style.visibility</p:attrName>
                                        </p:attrNameLst>
                                      </p:cBhvr>
                                      <p:to>
                                        <p:strVal val="visible"/>
                                      </p:to>
                                    </p:set>
                                    <p:animEffect transition="in" filter="wipe(left)">
                                      <p:cBhvr>
                                        <p:cTn id="7" dur="2000"/>
                                        <p:tgtEl>
                                          <p:spTgt spid="2713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1364"/>
                                        </p:tgtEl>
                                        <p:attrNameLst>
                                          <p:attrName>style.visibility</p:attrName>
                                        </p:attrNameLst>
                                      </p:cBhvr>
                                      <p:to>
                                        <p:strVal val="visible"/>
                                      </p:to>
                                    </p:set>
                                    <p:animEffect transition="in" filter="wipe(left)">
                                      <p:cBhvr>
                                        <p:cTn id="12" dur="2000"/>
                                        <p:tgtEl>
                                          <p:spTgt spid="271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p:bldP spid="2713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1172" name="Picture 4" descr="02 creazione degli anima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484313"/>
            <a:ext cx="7124700" cy="4819650"/>
          </a:xfrm>
          <a:prstGeom prst="rect">
            <a:avLst/>
          </a:prstGeom>
          <a:noFill/>
          <a:extLst>
            <a:ext uri="{909E8E84-426E-40DD-AFC4-6F175D3DCCD1}">
              <a14:hiddenFill xmlns:a14="http://schemas.microsoft.com/office/drawing/2010/main">
                <a:solidFill>
                  <a:srgbClr val="FFFFFF"/>
                </a:solidFill>
              </a14:hiddenFill>
            </a:ext>
          </a:extLst>
        </p:spPr>
      </p:pic>
      <p:sp>
        <p:nvSpPr>
          <p:cNvPr id="391173" name="Rectangle 5"/>
          <p:cNvSpPr>
            <a:spLocks noChangeArrowheads="1"/>
          </p:cNvSpPr>
          <p:nvPr/>
        </p:nvSpPr>
        <p:spPr bwMode="auto">
          <a:xfrm>
            <a:off x="3359150" y="482600"/>
            <a:ext cx="5607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80000"/>
              <a:buFont typeface="Arial" panose="020B0604020202020204" pitchFamily="34" charset="0"/>
              <a:buNone/>
            </a:pPr>
            <a:r>
              <a:rPr lang="it-IT" altLang="it-IT" dirty="0">
                <a:solidFill>
                  <a:srgbClr val="FFFFBD"/>
                </a:solidFill>
              </a:rPr>
              <a:t>“</a:t>
            </a:r>
            <a:r>
              <a:rPr lang="it-IT" altLang="it-IT" dirty="0" err="1">
                <a:solidFill>
                  <a:srgbClr val="FFFFBD"/>
                </a:solidFill>
                <a:latin typeface="Comic Sans MS" panose="030F0702030302020204" pitchFamily="66" charset="0"/>
              </a:rPr>
              <a:t>Elohim</a:t>
            </a:r>
            <a:r>
              <a:rPr lang="it-IT" altLang="it-IT" dirty="0">
                <a:solidFill>
                  <a:srgbClr val="FFFFBD"/>
                </a:solidFill>
                <a:latin typeface="Comic Sans MS" panose="030F0702030302020204" pitchFamily="66" charset="0"/>
              </a:rPr>
              <a:t> creò tutto quello che VIVE</a:t>
            </a:r>
            <a:r>
              <a:rPr lang="it-IT" altLang="it-IT" dirty="0">
                <a:solidFill>
                  <a:srgbClr val="FFFFBD"/>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1173"/>
                                        </p:tgtEl>
                                        <p:attrNameLst>
                                          <p:attrName>style.visibility</p:attrName>
                                        </p:attrNameLst>
                                      </p:cBhvr>
                                      <p:to>
                                        <p:strVal val="visible"/>
                                      </p:to>
                                    </p:set>
                                    <p:animEffect transition="in" filter="wipe(left)">
                                      <p:cBhvr>
                                        <p:cTn id="7" dur="2250"/>
                                        <p:tgtEl>
                                          <p:spTgt spid="391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3" name="Picture 3" descr="Bibbia LDC Gen cap 1,24-26 Sesto 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676525"/>
            <a:ext cx="4318000" cy="3416300"/>
          </a:xfrm>
          <a:prstGeom prst="rect">
            <a:avLst/>
          </a:prstGeom>
          <a:noFill/>
          <a:extLst>
            <a:ext uri="{909E8E84-426E-40DD-AFC4-6F175D3DCCD1}">
              <a14:hiddenFill xmlns:a14="http://schemas.microsoft.com/office/drawing/2010/main">
                <a:solidFill>
                  <a:srgbClr val="FFFFFF"/>
                </a:solidFill>
              </a14:hiddenFill>
            </a:ext>
          </a:extLst>
        </p:spPr>
      </p:pic>
      <p:pic>
        <p:nvPicPr>
          <p:cNvPr id="302084" name="Picture 4" descr="Bibbia LDC Gen cap 1,27-31 Sesto 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115888"/>
            <a:ext cx="4318000" cy="6646862"/>
          </a:xfrm>
          <a:prstGeom prst="rect">
            <a:avLst/>
          </a:prstGeom>
          <a:noFill/>
          <a:extLst>
            <a:ext uri="{909E8E84-426E-40DD-AFC4-6F175D3DCCD1}">
              <a14:hiddenFill xmlns:a14="http://schemas.microsoft.com/office/drawing/2010/main">
                <a:solidFill>
                  <a:srgbClr val="FFFFFF"/>
                </a:solidFill>
              </a14:hiddenFill>
            </a:ext>
          </a:extLst>
        </p:spPr>
      </p:pic>
      <p:sp>
        <p:nvSpPr>
          <p:cNvPr id="302085" name="Rectangle 5"/>
          <p:cNvSpPr>
            <a:spLocks noChangeArrowheads="1"/>
          </p:cNvSpPr>
          <p:nvPr/>
        </p:nvSpPr>
        <p:spPr bwMode="auto">
          <a:xfrm>
            <a:off x="1683543" y="48870"/>
            <a:ext cx="4500563"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it-IT" altLang="it-IT" sz="2000" dirty="0">
                <a:solidFill>
                  <a:schemeClr val="accent1">
                    <a:lumMod val="60000"/>
                    <a:lumOff val="40000"/>
                  </a:schemeClr>
                </a:solidFill>
              </a:rPr>
              <a:t>S</a:t>
            </a:r>
            <a:r>
              <a:rPr lang="it-IT" altLang="it-IT" sz="2000" dirty="0" smtClean="0">
                <a:solidFill>
                  <a:schemeClr val="accent1">
                    <a:lumMod val="60000"/>
                    <a:lumOff val="40000"/>
                  </a:schemeClr>
                </a:solidFill>
              </a:rPr>
              <a:t>esto «giorno»</a:t>
            </a:r>
            <a:endParaRPr lang="it-IT" altLang="it-IT" sz="800" dirty="0">
              <a:solidFill>
                <a:schemeClr val="accent1">
                  <a:lumMod val="60000"/>
                  <a:lumOff val="40000"/>
                </a:schemeClr>
              </a:solidFill>
            </a:endParaRPr>
          </a:p>
          <a:p>
            <a:pPr>
              <a:lnSpc>
                <a:spcPct val="150000"/>
              </a:lnSpc>
              <a:buFontTx/>
              <a:buChar char="-"/>
            </a:pPr>
            <a:r>
              <a:rPr lang="it-IT" altLang="it-IT" sz="2000" dirty="0" smtClean="0">
                <a:solidFill>
                  <a:srgbClr val="FFFFBD"/>
                </a:solidFill>
              </a:rPr>
              <a:t> Come </a:t>
            </a:r>
            <a:r>
              <a:rPr lang="it-IT" altLang="it-IT" sz="2000" dirty="0">
                <a:solidFill>
                  <a:srgbClr val="FFFFBD"/>
                </a:solidFill>
              </a:rPr>
              <a:t>fanno ad esistere gli</a:t>
            </a:r>
            <a:r>
              <a:rPr lang="it-IT" altLang="it-IT" sz="2000" dirty="0">
                <a:effectLst>
                  <a:outerShdw blurRad="38100" dist="38100" dir="2700000" algn="tl">
                    <a:srgbClr val="FFFFFF"/>
                  </a:outerShdw>
                </a:effectLst>
              </a:rPr>
              <a:t> </a:t>
            </a:r>
            <a:r>
              <a:rPr lang="it-IT" altLang="it-IT" sz="2000" dirty="0">
                <a:solidFill>
                  <a:srgbClr val="FF6600"/>
                </a:solidFill>
                <a:latin typeface="Comic Sans MS" panose="030F0702030302020204" pitchFamily="66" charset="0"/>
              </a:rPr>
              <a:t>animali domestici</a:t>
            </a:r>
            <a:r>
              <a:rPr lang="it-IT" altLang="it-IT" sz="2000" dirty="0">
                <a:effectLst>
                  <a:outerShdw blurRad="38100" dist="38100" dir="2700000" algn="tl">
                    <a:srgbClr val="FFFFFF"/>
                  </a:outerShdw>
                </a:effectLst>
              </a:rPr>
              <a:t> </a:t>
            </a:r>
            <a:r>
              <a:rPr lang="it-IT" altLang="it-IT" sz="2000" dirty="0">
                <a:solidFill>
                  <a:srgbClr val="FFFFBD"/>
                </a:solidFill>
              </a:rPr>
              <a:t>prima dell’uomo</a:t>
            </a:r>
            <a:r>
              <a:rPr lang="it-IT" altLang="it-IT" sz="2000" dirty="0" smtClean="0">
                <a:solidFill>
                  <a:srgbClr val="FFFFBD"/>
                </a:solidFill>
              </a:rPr>
              <a:t>?</a:t>
            </a:r>
            <a:endParaRPr lang="it-IT" altLang="it-IT" sz="800" dirty="0">
              <a:solidFill>
                <a:srgbClr val="FFFFBD"/>
              </a:solidFill>
            </a:endParaRPr>
          </a:p>
          <a:p>
            <a:pPr>
              <a:lnSpc>
                <a:spcPct val="150000"/>
              </a:lnSpc>
              <a:buFontTx/>
              <a:buChar char="-"/>
            </a:pPr>
            <a:r>
              <a:rPr lang="it-IT" altLang="it-IT" sz="2000" dirty="0">
                <a:solidFill>
                  <a:srgbClr val="FF6600"/>
                </a:solidFill>
                <a:latin typeface="Comic Sans MS" panose="030F0702030302020204" pitchFamily="66" charset="0"/>
              </a:rPr>
              <a:t> </a:t>
            </a:r>
            <a:r>
              <a:rPr lang="it-IT" altLang="it-IT" sz="2000" dirty="0" err="1">
                <a:solidFill>
                  <a:srgbClr val="FF6600"/>
                </a:solidFill>
                <a:latin typeface="Comic Sans MS" panose="030F0702030302020204" pitchFamily="66" charset="0"/>
              </a:rPr>
              <a:t>Elohim</a:t>
            </a:r>
            <a:r>
              <a:rPr lang="it-IT" altLang="it-IT" sz="2000" dirty="0">
                <a:effectLst>
                  <a:outerShdw blurRad="38100" dist="38100" dir="2700000" algn="tl">
                    <a:srgbClr val="FFFFFF"/>
                  </a:outerShdw>
                </a:effectLst>
              </a:rPr>
              <a:t> </a:t>
            </a:r>
            <a:r>
              <a:rPr lang="it-IT" altLang="it-IT" sz="2000" dirty="0">
                <a:solidFill>
                  <a:srgbClr val="FFFFBD"/>
                </a:solidFill>
              </a:rPr>
              <a:t>parla al plurale – politeismo</a:t>
            </a:r>
            <a:r>
              <a:rPr lang="it-IT" altLang="it-IT" sz="2000" dirty="0" smtClean="0">
                <a:solidFill>
                  <a:srgbClr val="FFFFBD"/>
                </a:solidFill>
              </a:rPr>
              <a:t>?</a:t>
            </a:r>
            <a:endParaRPr lang="it-IT" altLang="it-IT" sz="800" dirty="0">
              <a:solidFill>
                <a:srgbClr val="FFFFBD"/>
              </a:solidFill>
            </a:endParaRPr>
          </a:p>
          <a:p>
            <a:pPr>
              <a:lnSpc>
                <a:spcPct val="150000"/>
              </a:lnSpc>
              <a:buFontTx/>
              <a:buChar char="-"/>
            </a:pPr>
            <a:r>
              <a:rPr lang="it-IT" altLang="it-IT" sz="2000" dirty="0">
                <a:solidFill>
                  <a:srgbClr val="FFFFBD"/>
                </a:solidFill>
              </a:rPr>
              <a:t> Che significa</a:t>
            </a:r>
            <a:r>
              <a:rPr lang="it-IT" altLang="it-IT" sz="2000" dirty="0">
                <a:effectLst>
                  <a:outerShdw blurRad="38100" dist="38100" dir="2700000" algn="tl">
                    <a:srgbClr val="FFFFFF"/>
                  </a:outerShdw>
                </a:effectLst>
              </a:rPr>
              <a:t> </a:t>
            </a:r>
            <a:r>
              <a:rPr lang="it-IT" altLang="it-IT" sz="2000" dirty="0">
                <a:solidFill>
                  <a:srgbClr val="FF6600"/>
                </a:solidFill>
                <a:latin typeface="Comic Sans MS" panose="030F0702030302020204" pitchFamily="66" charset="0"/>
              </a:rPr>
              <a:t>maschio</a:t>
            </a:r>
            <a:r>
              <a:rPr lang="it-IT" altLang="it-IT" sz="2000" dirty="0">
                <a:solidFill>
                  <a:srgbClr val="FFFFBD"/>
                </a:solidFill>
              </a:rPr>
              <a:t> e </a:t>
            </a:r>
            <a:r>
              <a:rPr lang="it-IT" altLang="it-IT" sz="2000" dirty="0">
                <a:solidFill>
                  <a:srgbClr val="FF6600"/>
                </a:solidFill>
                <a:latin typeface="Comic Sans MS" panose="030F0702030302020204" pitchFamily="66" charset="0"/>
              </a:rPr>
              <a:t>femmina</a:t>
            </a:r>
            <a:r>
              <a:rPr lang="it-IT" altLang="it-IT" sz="2000" dirty="0">
                <a:solidFill>
                  <a:srgbClr val="FFFFBD"/>
                </a:solidFill>
              </a:rPr>
              <a:t>?</a:t>
            </a:r>
          </a:p>
        </p:txBody>
      </p:sp>
      <p:sp>
        <p:nvSpPr>
          <p:cNvPr id="302086" name="Line 6"/>
          <p:cNvSpPr>
            <a:spLocks noChangeShapeType="1"/>
          </p:cNvSpPr>
          <p:nvPr/>
        </p:nvSpPr>
        <p:spPr bwMode="auto">
          <a:xfrm>
            <a:off x="2566989" y="5445125"/>
            <a:ext cx="7207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2087" name="Line 7"/>
          <p:cNvSpPr>
            <a:spLocks noChangeShapeType="1"/>
          </p:cNvSpPr>
          <p:nvPr/>
        </p:nvSpPr>
        <p:spPr bwMode="auto">
          <a:xfrm>
            <a:off x="3287713" y="5661025"/>
            <a:ext cx="431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2088" name="Line 8"/>
          <p:cNvSpPr>
            <a:spLocks noChangeShapeType="1"/>
          </p:cNvSpPr>
          <p:nvPr/>
        </p:nvSpPr>
        <p:spPr bwMode="auto">
          <a:xfrm>
            <a:off x="4151314" y="5661025"/>
            <a:ext cx="7207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2090" name="Line 10"/>
          <p:cNvSpPr>
            <a:spLocks noChangeShapeType="1"/>
          </p:cNvSpPr>
          <p:nvPr/>
        </p:nvSpPr>
        <p:spPr bwMode="auto">
          <a:xfrm>
            <a:off x="4295775" y="4508500"/>
            <a:ext cx="863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2091" name="Line 11"/>
          <p:cNvSpPr>
            <a:spLocks noChangeShapeType="1"/>
          </p:cNvSpPr>
          <p:nvPr/>
        </p:nvSpPr>
        <p:spPr bwMode="auto">
          <a:xfrm>
            <a:off x="6888164" y="1773238"/>
            <a:ext cx="15843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2094" name="Rectangle 14"/>
          <p:cNvSpPr>
            <a:spLocks noChangeArrowheads="1"/>
          </p:cNvSpPr>
          <p:nvPr/>
        </p:nvSpPr>
        <p:spPr bwMode="auto">
          <a:xfrm>
            <a:off x="6456364" y="1125538"/>
            <a:ext cx="3672084" cy="71928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2095" name="Rectangle 15"/>
          <p:cNvSpPr>
            <a:spLocks noChangeArrowheads="1"/>
          </p:cNvSpPr>
          <p:nvPr/>
        </p:nvSpPr>
        <p:spPr bwMode="auto">
          <a:xfrm>
            <a:off x="1992314" y="4941888"/>
            <a:ext cx="3959225" cy="79216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02083"/>
                                        </p:tgtEl>
                                        <p:attrNameLst>
                                          <p:attrName>style.visibility</p:attrName>
                                        </p:attrNameLst>
                                      </p:cBhvr>
                                      <p:to>
                                        <p:strVal val="visible"/>
                                      </p:to>
                                    </p:set>
                                    <p:animEffect transition="in" filter="wedge">
                                      <p:cBhvr>
                                        <p:cTn id="7" dur="2000"/>
                                        <p:tgtEl>
                                          <p:spTgt spid="3020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2090"/>
                                        </p:tgtEl>
                                        <p:attrNameLst>
                                          <p:attrName>style.visibility</p:attrName>
                                        </p:attrNameLst>
                                      </p:cBhvr>
                                      <p:to>
                                        <p:strVal val="visible"/>
                                      </p:to>
                                    </p:set>
                                    <p:animEffect transition="in" filter="wipe(left)">
                                      <p:cBhvr>
                                        <p:cTn id="12" dur="2000"/>
                                        <p:tgtEl>
                                          <p:spTgt spid="30209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2085">
                                            <p:txEl>
                                              <p:pRg st="1" end="1"/>
                                            </p:txEl>
                                          </p:spTgt>
                                        </p:tgtEl>
                                        <p:attrNameLst>
                                          <p:attrName>style.visibility</p:attrName>
                                        </p:attrNameLst>
                                      </p:cBhvr>
                                      <p:to>
                                        <p:strVal val="visible"/>
                                      </p:to>
                                    </p:set>
                                    <p:animEffect transition="in" filter="fade">
                                      <p:cBhvr>
                                        <p:cTn id="17" dur="1000"/>
                                        <p:tgtEl>
                                          <p:spTgt spid="302085">
                                            <p:txEl>
                                              <p:pRg st="1" end="1"/>
                                            </p:txEl>
                                          </p:spTgt>
                                        </p:tgtEl>
                                      </p:cBhvr>
                                    </p:animEffect>
                                    <p:anim calcmode="lin" valueType="num">
                                      <p:cBhvr>
                                        <p:cTn id="18" dur="1000" fill="hold"/>
                                        <p:tgtEl>
                                          <p:spTgt spid="30208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020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2086"/>
                                        </p:tgtEl>
                                        <p:attrNameLst>
                                          <p:attrName>style.visibility</p:attrName>
                                        </p:attrNameLst>
                                      </p:cBhvr>
                                      <p:to>
                                        <p:strVal val="visible"/>
                                      </p:to>
                                    </p:set>
                                    <p:animEffect transition="in" filter="wipe(left)">
                                      <p:cBhvr>
                                        <p:cTn id="24" dur="1250"/>
                                        <p:tgtEl>
                                          <p:spTgt spid="30208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2087"/>
                                        </p:tgtEl>
                                        <p:attrNameLst>
                                          <p:attrName>style.visibility</p:attrName>
                                        </p:attrNameLst>
                                      </p:cBhvr>
                                      <p:to>
                                        <p:strVal val="visible"/>
                                      </p:to>
                                    </p:set>
                                    <p:animEffect transition="in" filter="wipe(left)">
                                      <p:cBhvr>
                                        <p:cTn id="29" dur="1250"/>
                                        <p:tgtEl>
                                          <p:spTgt spid="30208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2088"/>
                                        </p:tgtEl>
                                        <p:attrNameLst>
                                          <p:attrName>style.visibility</p:attrName>
                                        </p:attrNameLst>
                                      </p:cBhvr>
                                      <p:to>
                                        <p:strVal val="visible"/>
                                      </p:to>
                                    </p:set>
                                    <p:animEffect transition="in" filter="wipe(left)">
                                      <p:cBhvr>
                                        <p:cTn id="34" dur="1250"/>
                                        <p:tgtEl>
                                          <p:spTgt spid="302088"/>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302095"/>
                                        </p:tgtEl>
                                        <p:attrNameLst>
                                          <p:attrName>style.visibility</p:attrName>
                                        </p:attrNameLst>
                                      </p:cBhvr>
                                      <p:to>
                                        <p:strVal val="visible"/>
                                      </p:to>
                                    </p:set>
                                    <p:animEffect transition="in" filter="wedge">
                                      <p:cBhvr>
                                        <p:cTn id="39" dur="2000"/>
                                        <p:tgtEl>
                                          <p:spTgt spid="30209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2085">
                                            <p:txEl>
                                              <p:pRg st="2" end="2"/>
                                            </p:txEl>
                                          </p:spTgt>
                                        </p:tgtEl>
                                        <p:attrNameLst>
                                          <p:attrName>style.visibility</p:attrName>
                                        </p:attrNameLst>
                                      </p:cBhvr>
                                      <p:to>
                                        <p:strVal val="visible"/>
                                      </p:to>
                                    </p:set>
                                    <p:animEffect transition="in" filter="wipe(left)">
                                      <p:cBhvr>
                                        <p:cTn id="44" dur="1250"/>
                                        <p:tgtEl>
                                          <p:spTgt spid="30208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302084"/>
                                        </p:tgtEl>
                                        <p:attrNameLst>
                                          <p:attrName>style.visibility</p:attrName>
                                        </p:attrNameLst>
                                      </p:cBhvr>
                                      <p:to>
                                        <p:strVal val="visible"/>
                                      </p:to>
                                    </p:set>
                                    <p:animEffect transition="in" filter="wedge">
                                      <p:cBhvr>
                                        <p:cTn id="49" dur="2000"/>
                                        <p:tgtEl>
                                          <p:spTgt spid="30208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02091"/>
                                        </p:tgtEl>
                                        <p:attrNameLst>
                                          <p:attrName>style.visibility</p:attrName>
                                        </p:attrNameLst>
                                      </p:cBhvr>
                                      <p:to>
                                        <p:strVal val="visible"/>
                                      </p:to>
                                    </p:set>
                                    <p:animEffect transition="in" filter="wipe(left)">
                                      <p:cBhvr>
                                        <p:cTn id="54" dur="1250"/>
                                        <p:tgtEl>
                                          <p:spTgt spid="302091"/>
                                        </p:tgtEl>
                                      </p:cBhvr>
                                    </p:animEffec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grpId="0" nodeType="clickEffect">
                                  <p:stCondLst>
                                    <p:cond delay="0"/>
                                  </p:stCondLst>
                                  <p:childTnLst>
                                    <p:set>
                                      <p:cBhvr>
                                        <p:cTn id="58" dur="1" fill="hold">
                                          <p:stCondLst>
                                            <p:cond delay="0"/>
                                          </p:stCondLst>
                                        </p:cTn>
                                        <p:tgtEl>
                                          <p:spTgt spid="302094"/>
                                        </p:tgtEl>
                                        <p:attrNameLst>
                                          <p:attrName>style.visibility</p:attrName>
                                        </p:attrNameLst>
                                      </p:cBhvr>
                                      <p:to>
                                        <p:strVal val="visible"/>
                                      </p:to>
                                    </p:set>
                                    <p:animEffect transition="in" filter="wedge">
                                      <p:cBhvr>
                                        <p:cTn id="59" dur="2000"/>
                                        <p:tgtEl>
                                          <p:spTgt spid="30209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2085">
                                            <p:txEl>
                                              <p:pRg st="3" end="3"/>
                                            </p:txEl>
                                          </p:spTgt>
                                        </p:tgtEl>
                                        <p:attrNameLst>
                                          <p:attrName>style.visibility</p:attrName>
                                        </p:attrNameLst>
                                      </p:cBhvr>
                                      <p:to>
                                        <p:strVal val="visible"/>
                                      </p:to>
                                    </p:set>
                                    <p:animEffect transition="in" filter="wipe(left)">
                                      <p:cBhvr>
                                        <p:cTn id="64" dur="1250"/>
                                        <p:tgtEl>
                                          <p:spTgt spid="3020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6" grpId="0" animBg="1"/>
      <p:bldP spid="302087" grpId="0" animBg="1"/>
      <p:bldP spid="302088" grpId="0" animBg="1"/>
      <p:bldP spid="302090" grpId="0" animBg="1"/>
      <p:bldP spid="302091" grpId="0" animBg="1"/>
      <p:bldP spid="302094" grpId="0" animBg="1"/>
      <p:bldP spid="3020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4" name="Picture 4" descr="App0005b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133601"/>
            <a:ext cx="8637588" cy="3089275"/>
          </a:xfrm>
          <a:prstGeom prst="rect">
            <a:avLst/>
          </a:prstGeom>
          <a:noFill/>
          <a:extLst>
            <a:ext uri="{909E8E84-426E-40DD-AFC4-6F175D3DCCD1}">
              <a14:hiddenFill xmlns:a14="http://schemas.microsoft.com/office/drawing/2010/main">
                <a:solidFill>
                  <a:srgbClr val="FFFFFF"/>
                </a:solidFill>
              </a14:hiddenFill>
            </a:ext>
          </a:extLst>
        </p:spPr>
      </p:pic>
      <p:sp>
        <p:nvSpPr>
          <p:cNvPr id="404485" name="Rectangle 5"/>
          <p:cNvSpPr>
            <a:spLocks noChangeArrowheads="1"/>
          </p:cNvSpPr>
          <p:nvPr/>
        </p:nvSpPr>
        <p:spPr bwMode="auto">
          <a:xfrm>
            <a:off x="2063751" y="452439"/>
            <a:ext cx="799306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pPr>
            <a:r>
              <a:rPr lang="it-IT" altLang="it-IT" dirty="0">
                <a:solidFill>
                  <a:srgbClr val="FFFFBD"/>
                </a:solidFill>
              </a:rPr>
              <a:t>Cappella Sistina:</a:t>
            </a:r>
          </a:p>
          <a:p>
            <a:pPr>
              <a:lnSpc>
                <a:spcPct val="125000"/>
              </a:lnSpc>
            </a:pPr>
            <a:r>
              <a:rPr lang="it-IT" altLang="it-IT" dirty="0">
                <a:solidFill>
                  <a:srgbClr val="FFFFBD"/>
                </a:solidFill>
              </a:rPr>
              <a:t>“</a:t>
            </a:r>
            <a:r>
              <a:rPr lang="it-IT" altLang="it-IT" dirty="0" err="1">
                <a:solidFill>
                  <a:srgbClr val="FFFFBD"/>
                </a:solidFill>
                <a:latin typeface="Comic Sans MS" panose="030F0702030302020204" pitchFamily="66" charset="0"/>
              </a:rPr>
              <a:t>Elohim</a:t>
            </a:r>
            <a:r>
              <a:rPr lang="it-IT" altLang="it-IT" dirty="0">
                <a:solidFill>
                  <a:srgbClr val="FFFFBD"/>
                </a:solidFill>
                <a:latin typeface="Comic Sans MS" panose="030F0702030302020204" pitchFamily="66" charset="0"/>
              </a:rPr>
              <a:t> disse:  “Facciamo l’UOMO, sia simile a </a:t>
            </a:r>
            <a:r>
              <a:rPr lang="it-IT" altLang="it-IT" b="1" u="sng" dirty="0">
                <a:solidFill>
                  <a:srgbClr val="FFFFBD"/>
                </a:solidFill>
                <a:latin typeface="Comic Sans MS" panose="030F0702030302020204" pitchFamily="66" charset="0"/>
              </a:rPr>
              <a:t>noi</a:t>
            </a:r>
            <a:r>
              <a:rPr lang="it-IT" altLang="it-IT" dirty="0">
                <a:solidFill>
                  <a:srgbClr val="FFFFBD"/>
                </a:solidFill>
                <a:latin typeface="Comic Sans MS" panose="030F0702030302020204" pitchFamily="66" charset="0"/>
              </a:rPr>
              <a:t>…</a:t>
            </a:r>
            <a:r>
              <a:rPr lang="it-IT" altLang="it-IT" dirty="0">
                <a:solidFill>
                  <a:srgbClr val="FFFFBD"/>
                </a:solidFill>
              </a:rPr>
              <a:t>”</a:t>
            </a:r>
          </a:p>
          <a:p>
            <a:pPr>
              <a:lnSpc>
                <a:spcPct val="125000"/>
              </a:lnSpc>
            </a:pPr>
            <a:r>
              <a:rPr lang="it-IT" altLang="it-IT" dirty="0">
                <a:solidFill>
                  <a:srgbClr val="FFFFBD"/>
                </a:solidFill>
              </a:rPr>
              <a:t>(a nostra immagine e somiglianza)”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4485"/>
                                        </p:tgtEl>
                                        <p:attrNameLst>
                                          <p:attrName>style.visibility</p:attrName>
                                        </p:attrNameLst>
                                      </p:cBhvr>
                                      <p:to>
                                        <p:strVal val="visible"/>
                                      </p:to>
                                    </p:set>
                                    <p:animEffect transition="in" filter="fade">
                                      <p:cBhvr>
                                        <p:cTn id="7" dur="1000"/>
                                        <p:tgtEl>
                                          <p:spTgt spid="404485"/>
                                        </p:tgtEl>
                                      </p:cBhvr>
                                    </p:animEffect>
                                    <p:anim calcmode="lin" valueType="num">
                                      <p:cBhvr>
                                        <p:cTn id="8" dur="1000" fill="hold"/>
                                        <p:tgtEl>
                                          <p:spTgt spid="404485"/>
                                        </p:tgtEl>
                                        <p:attrNameLst>
                                          <p:attrName>ppt_x</p:attrName>
                                        </p:attrNameLst>
                                      </p:cBhvr>
                                      <p:tavLst>
                                        <p:tav tm="0">
                                          <p:val>
                                            <p:strVal val="#ppt_x"/>
                                          </p:val>
                                        </p:tav>
                                        <p:tav tm="100000">
                                          <p:val>
                                            <p:strVal val="#ppt_x"/>
                                          </p:val>
                                        </p:tav>
                                      </p:tavLst>
                                    </p:anim>
                                    <p:anim calcmode="lin" valueType="num">
                                      <p:cBhvr>
                                        <p:cTn id="9" dur="1000" fill="hold"/>
                                        <p:tgtEl>
                                          <p:spTgt spid="404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2" name="Picture 4" descr="Bibbia LDC Gen cap 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614" y="1326356"/>
            <a:ext cx="7197725" cy="5214937"/>
          </a:xfrm>
          <a:prstGeom prst="rect">
            <a:avLst/>
          </a:prstGeom>
          <a:noFill/>
          <a:extLst>
            <a:ext uri="{909E8E84-426E-40DD-AFC4-6F175D3DCCD1}">
              <a14:hiddenFill xmlns:a14="http://schemas.microsoft.com/office/drawing/2010/main">
                <a:solidFill>
                  <a:srgbClr val="FFFFFF"/>
                </a:solidFill>
              </a14:hiddenFill>
            </a:ext>
          </a:extLst>
        </p:spPr>
      </p:pic>
      <p:sp>
        <p:nvSpPr>
          <p:cNvPr id="273413" name="Rectangle 5"/>
          <p:cNvSpPr>
            <a:spLocks noChangeArrowheads="1"/>
          </p:cNvSpPr>
          <p:nvPr/>
        </p:nvSpPr>
        <p:spPr bwMode="auto">
          <a:xfrm>
            <a:off x="4891183" y="446386"/>
            <a:ext cx="24096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80000"/>
              <a:buFont typeface="Arial" panose="020B0604020202020204" pitchFamily="34" charset="0"/>
              <a:buNone/>
            </a:pPr>
            <a:r>
              <a:rPr lang="it-IT" altLang="it-IT" dirty="0" smtClean="0">
                <a:solidFill>
                  <a:schemeClr val="accent1">
                    <a:lumMod val="60000"/>
                    <a:lumOff val="40000"/>
                  </a:schemeClr>
                </a:solidFill>
              </a:rPr>
              <a:t>Il Settimo giorno</a:t>
            </a:r>
            <a:endParaRPr lang="it-IT" altLang="it-IT" dirty="0">
              <a:solidFill>
                <a:schemeClr val="accent1">
                  <a:lumMod val="60000"/>
                  <a:lumOff val="40000"/>
                </a:schemeClr>
              </a:solidFill>
            </a:endParaRPr>
          </a:p>
        </p:txBody>
      </p:sp>
      <p:sp>
        <p:nvSpPr>
          <p:cNvPr id="273414" name="Line 6"/>
          <p:cNvSpPr>
            <a:spLocks noChangeShapeType="1"/>
          </p:cNvSpPr>
          <p:nvPr/>
        </p:nvSpPr>
        <p:spPr bwMode="auto">
          <a:xfrm>
            <a:off x="5231904" y="4005064"/>
            <a:ext cx="1439863"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3415" name="Line 7"/>
          <p:cNvSpPr>
            <a:spLocks noChangeShapeType="1"/>
          </p:cNvSpPr>
          <p:nvPr/>
        </p:nvSpPr>
        <p:spPr bwMode="auto">
          <a:xfrm>
            <a:off x="6376037" y="5373216"/>
            <a:ext cx="792163"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3416" name="Line 8"/>
          <p:cNvSpPr>
            <a:spLocks noChangeShapeType="1"/>
          </p:cNvSpPr>
          <p:nvPr/>
        </p:nvSpPr>
        <p:spPr bwMode="auto">
          <a:xfrm>
            <a:off x="5093035" y="3320803"/>
            <a:ext cx="2087463" cy="1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 name="Rettangolo 1"/>
          <p:cNvSpPr/>
          <p:nvPr/>
        </p:nvSpPr>
        <p:spPr>
          <a:xfrm>
            <a:off x="1189999" y="1700808"/>
            <a:ext cx="2225738" cy="461665"/>
          </a:xfrm>
          <a:prstGeom prst="rect">
            <a:avLst/>
          </a:prstGeom>
        </p:spPr>
        <p:txBody>
          <a:bodyPr wrap="none">
            <a:spAutoFit/>
          </a:bodyPr>
          <a:lstStyle/>
          <a:p>
            <a:pPr>
              <a:spcBef>
                <a:spcPct val="20000"/>
              </a:spcBef>
              <a:buClr>
                <a:schemeClr val="hlink"/>
              </a:buClr>
              <a:buSzPct val="80000"/>
              <a:buFont typeface="Arial" panose="020B0604020202020204" pitchFamily="34" charset="0"/>
              <a:buNone/>
            </a:pPr>
            <a:r>
              <a:rPr lang="it-IT" altLang="it-IT" dirty="0" smtClean="0">
                <a:solidFill>
                  <a:srgbClr val="FFFFBD"/>
                </a:solidFill>
              </a:rPr>
              <a:t>il</a:t>
            </a:r>
            <a:r>
              <a:rPr lang="it-IT" altLang="it-IT" dirty="0" smtClean="0">
                <a:effectLst>
                  <a:outerShdw blurRad="38100" dist="38100" dir="2700000" algn="tl">
                    <a:srgbClr val="FFFFFF"/>
                  </a:outerShdw>
                </a:effectLst>
              </a:rPr>
              <a:t> </a:t>
            </a:r>
            <a:r>
              <a:rPr lang="it-IT" altLang="it-IT" b="1" dirty="0" smtClean="0">
                <a:solidFill>
                  <a:srgbClr val="FF6600"/>
                </a:solidFill>
              </a:rPr>
              <a:t>SABATO</a:t>
            </a:r>
            <a:r>
              <a:rPr lang="it-IT" altLang="it-IT" b="1" dirty="0" smtClean="0">
                <a:solidFill>
                  <a:schemeClr val="accent2"/>
                </a:solidFill>
              </a:rPr>
              <a:t>!</a:t>
            </a:r>
            <a:r>
              <a:rPr lang="it-IT" altLang="it-IT" dirty="0" smtClean="0">
                <a:solidFill>
                  <a:srgbClr val="FFFFBD"/>
                </a:solidFill>
              </a:rPr>
              <a:t> </a:t>
            </a:r>
            <a:r>
              <a:rPr lang="it-IT" altLang="it-IT" dirty="0">
                <a:solidFill>
                  <a:srgbClr val="FFFFBD"/>
                </a:solidFill>
              </a:rPr>
              <a:t>- ?</a:t>
            </a:r>
          </a:p>
        </p:txBody>
      </p:sp>
      <p:sp>
        <p:nvSpPr>
          <p:cNvPr id="8" name="Rectangle 5"/>
          <p:cNvSpPr>
            <a:spLocks noChangeArrowheads="1"/>
          </p:cNvSpPr>
          <p:nvPr/>
        </p:nvSpPr>
        <p:spPr bwMode="auto">
          <a:xfrm>
            <a:off x="504121" y="2539750"/>
            <a:ext cx="2579552"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80000"/>
              <a:buFont typeface="Arial" panose="020B0604020202020204" pitchFamily="34" charset="0"/>
              <a:buNone/>
            </a:pPr>
            <a:r>
              <a:rPr lang="it-IT" altLang="it-IT" dirty="0">
                <a:solidFill>
                  <a:srgbClr val="FFFFBD"/>
                </a:solidFill>
              </a:rPr>
              <a:t>Il </a:t>
            </a:r>
            <a:r>
              <a:rPr lang="it-IT" altLang="it-IT" b="1" dirty="0">
                <a:solidFill>
                  <a:srgbClr val="FF6600"/>
                </a:solidFill>
              </a:rPr>
              <a:t>Settimo </a:t>
            </a:r>
            <a:r>
              <a:rPr lang="it-IT" altLang="it-IT" dirty="0">
                <a:solidFill>
                  <a:srgbClr val="FFFFBD"/>
                </a:solidFill>
              </a:rPr>
              <a:t>giorno</a:t>
            </a:r>
            <a:r>
              <a:rPr lang="it-IT" altLang="it-IT" b="1" dirty="0">
                <a:solidFill>
                  <a:srgbClr val="FF6600"/>
                </a:solidFill>
              </a:rPr>
              <a:t> </a:t>
            </a:r>
          </a:p>
          <a:p>
            <a:pPr>
              <a:spcBef>
                <a:spcPct val="20000"/>
              </a:spcBef>
              <a:buClr>
                <a:schemeClr val="hlink"/>
              </a:buClr>
              <a:buSzPct val="80000"/>
              <a:buFont typeface="Arial" panose="020B0604020202020204" pitchFamily="34" charset="0"/>
              <a:buNone/>
            </a:pPr>
            <a:r>
              <a:rPr lang="it-IT" altLang="it-IT" dirty="0">
                <a:solidFill>
                  <a:srgbClr val="FFFFBD"/>
                </a:solidFill>
              </a:rPr>
              <a:t>è senza la sera?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wedge">
                                      <p:cBhvr>
                                        <p:cTn id="7" dur="2000"/>
                                        <p:tgtEl>
                                          <p:spTgt spid="2734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3416"/>
                                        </p:tgtEl>
                                        <p:attrNameLst>
                                          <p:attrName>style.visibility</p:attrName>
                                        </p:attrNameLst>
                                      </p:cBhvr>
                                      <p:to>
                                        <p:strVal val="visible"/>
                                      </p:to>
                                    </p:set>
                                    <p:animEffect transition="in" filter="wipe(left)">
                                      <p:cBhvr>
                                        <p:cTn id="12" dur="2000"/>
                                        <p:tgtEl>
                                          <p:spTgt spid="273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3414"/>
                                        </p:tgtEl>
                                        <p:attrNameLst>
                                          <p:attrName>style.visibility</p:attrName>
                                        </p:attrNameLst>
                                      </p:cBhvr>
                                      <p:to>
                                        <p:strVal val="visible"/>
                                      </p:to>
                                    </p:set>
                                    <p:animEffect transition="in" filter="wipe(left)">
                                      <p:cBhvr>
                                        <p:cTn id="17" dur="2000"/>
                                        <p:tgtEl>
                                          <p:spTgt spid="273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3415"/>
                                        </p:tgtEl>
                                        <p:attrNameLst>
                                          <p:attrName>style.visibility</p:attrName>
                                        </p:attrNameLst>
                                      </p:cBhvr>
                                      <p:to>
                                        <p:strVal val="visible"/>
                                      </p:to>
                                    </p:set>
                                    <p:animEffect transition="in" filter="wipe(left)">
                                      <p:cBhvr>
                                        <p:cTn id="22" dur="2000"/>
                                        <p:tgtEl>
                                          <p:spTgt spid="2734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1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animBg="1"/>
      <p:bldP spid="273415" grpId="0" animBg="1"/>
      <p:bldP spid="27341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3" descr="Stampati"/>
          <p:cNvSpPr>
            <a:spLocks noGrp="1" noChangeArrowheads="1"/>
          </p:cNvSpPr>
          <p:nvPr>
            <p:ph type="body" idx="4294967295"/>
          </p:nvPr>
        </p:nvSpPr>
        <p:spPr>
          <a:xfrm>
            <a:off x="1825625" y="1179513"/>
            <a:ext cx="8540750" cy="4498975"/>
          </a:xfrm>
          <a:blipFill dpi="0" rotWithShape="1">
            <a:blip r:embed="rId2"/>
            <a:srcRect/>
            <a:tile tx="0" ty="0" sx="100000" sy="100000" flip="none" algn="tl"/>
          </a:blipFill>
          <a:ln w="76200">
            <a:solidFill>
              <a:srgbClr val="000000"/>
            </a:solidFill>
            <a:miter lim="800000"/>
            <a:headEnd/>
            <a:tailEnd/>
          </a:ln>
        </p:spPr>
        <p:txBody>
          <a:bodyPr/>
          <a:lstStyle/>
          <a:p>
            <a:pPr algn="ctr">
              <a:lnSpc>
                <a:spcPct val="150000"/>
              </a:lnSpc>
              <a:buFontTx/>
              <a:buNone/>
            </a:pPr>
            <a:endParaRPr lang="it-IT" altLang="it-IT" dirty="0">
              <a:solidFill>
                <a:srgbClr val="420000"/>
              </a:solidFill>
              <a:latin typeface="Comic Sans MS" panose="030F0702030302020204" pitchFamily="66" charset="0"/>
            </a:endParaRPr>
          </a:p>
          <a:p>
            <a:pPr algn="ctr">
              <a:lnSpc>
                <a:spcPct val="150000"/>
              </a:lnSpc>
              <a:buFontTx/>
              <a:buNone/>
            </a:pPr>
            <a:r>
              <a:rPr lang="it-IT" altLang="it-IT" b="1" dirty="0">
                <a:solidFill>
                  <a:srgbClr val="420000"/>
                </a:solidFill>
                <a:latin typeface="Comic Sans MS" panose="030F0702030302020204" pitchFamily="66" charset="0"/>
              </a:rPr>
              <a:t>Cap. 2 – 3</a:t>
            </a:r>
          </a:p>
          <a:p>
            <a:pPr algn="ctr">
              <a:lnSpc>
                <a:spcPct val="150000"/>
              </a:lnSpc>
              <a:buFontTx/>
              <a:buNone/>
            </a:pPr>
            <a:r>
              <a:rPr lang="it-IT" altLang="it-IT" dirty="0">
                <a:solidFill>
                  <a:srgbClr val="420000"/>
                </a:solidFill>
                <a:latin typeface="Comic Sans MS" panose="030F0702030302020204" pitchFamily="66" charset="0"/>
              </a:rPr>
              <a:t>Ora, l’antico nome di Dio usato nella Bibbia è </a:t>
            </a:r>
            <a:r>
              <a:rPr lang="it-IT" altLang="it-IT" sz="4400" b="1" dirty="0" err="1">
                <a:solidFill>
                  <a:srgbClr val="FF3300"/>
                </a:solidFill>
                <a:latin typeface="Comic Sans MS" panose="030F0702030302020204" pitchFamily="66" charset="0"/>
              </a:rPr>
              <a:t>Yahweh</a:t>
            </a:r>
            <a:r>
              <a:rPr lang="it-IT" altLang="it-IT" sz="4400" dirty="0">
                <a:solidFill>
                  <a:srgbClr val="FF3300"/>
                </a:solidFill>
                <a:latin typeface="Comic Sans MS" panose="030F0702030302020204" pitchFamily="66" charset="0"/>
              </a:rPr>
              <a:t>.</a:t>
            </a:r>
            <a:r>
              <a:rPr lang="it-IT" altLang="it-IT" dirty="0">
                <a:solidFill>
                  <a:srgbClr val="420000"/>
                </a:solidFill>
                <a:latin typeface="Comic Sans MS" panose="030F0702030302020204" pitchFamily="66" charset="0"/>
              </a:rPr>
              <a:t> </a:t>
            </a:r>
          </a:p>
          <a:p>
            <a:pPr>
              <a:buFontTx/>
              <a:buNone/>
            </a:pPr>
            <a:endParaRPr lang="it-IT" altLang="it-IT"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rgbClr val="002060"/>
            </a:gs>
            <a:gs pos="81000">
              <a:schemeClr val="accent5">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803412" y="1412776"/>
            <a:ext cx="10585176" cy="2800767"/>
          </a:xfrm>
          <a:prstGeom prst="rect">
            <a:avLst/>
          </a:prstGeom>
        </p:spPr>
        <p:txBody>
          <a:bodyPr wrap="square">
            <a:spAutoFit/>
          </a:bodyPr>
          <a:lstStyle/>
          <a:p>
            <a:pPr algn="ctr">
              <a:lnSpc>
                <a:spcPct val="200000"/>
              </a:lnSpc>
              <a:buFontTx/>
              <a:buNone/>
            </a:pPr>
            <a:r>
              <a:rPr lang="it-IT" altLang="it-IT" sz="4400" dirty="0">
                <a:solidFill>
                  <a:schemeClr val="bg1"/>
                </a:solidFill>
                <a:cs typeface="Arial" panose="020B0604020202020204" pitchFamily="34" charset="0"/>
              </a:rPr>
              <a:t>Che cosa è emerso </a:t>
            </a:r>
            <a:r>
              <a:rPr lang="it-IT" altLang="it-IT" sz="4400" dirty="0" smtClean="0">
                <a:solidFill>
                  <a:schemeClr val="bg1"/>
                </a:solidFill>
                <a:cs typeface="Arial" panose="020B0604020202020204" pitchFamily="34" charset="0"/>
              </a:rPr>
              <a:t>applicando </a:t>
            </a:r>
            <a:r>
              <a:rPr lang="it-IT" altLang="it-IT" sz="4400" dirty="0">
                <a:solidFill>
                  <a:schemeClr val="bg1"/>
                </a:solidFill>
                <a:cs typeface="Arial" panose="020B0604020202020204" pitchFamily="34" charset="0"/>
              </a:rPr>
              <a:t>l’esegesi </a:t>
            </a:r>
          </a:p>
          <a:p>
            <a:pPr algn="ctr">
              <a:lnSpc>
                <a:spcPct val="200000"/>
              </a:lnSpc>
              <a:buFontTx/>
              <a:buNone/>
            </a:pPr>
            <a:r>
              <a:rPr lang="it-IT" altLang="it-IT" sz="4400" dirty="0">
                <a:solidFill>
                  <a:schemeClr val="bg1"/>
                </a:solidFill>
                <a:cs typeface="Arial" panose="020B0604020202020204" pitchFamily="34" charset="0"/>
              </a:rPr>
              <a:t>sugli antichi testi biblici?</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5" name="Picture 3" descr="Bibbia LDC Gen cap 2,4-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975" y="476250"/>
            <a:ext cx="6262688" cy="5759450"/>
          </a:xfrm>
          <a:prstGeom prst="rect">
            <a:avLst/>
          </a:prstGeom>
          <a:noFill/>
          <a:extLst>
            <a:ext uri="{909E8E84-426E-40DD-AFC4-6F175D3DCCD1}">
              <a14:hiddenFill xmlns:a14="http://schemas.microsoft.com/office/drawing/2010/main">
                <a:solidFill>
                  <a:srgbClr val="FFFFFF"/>
                </a:solidFill>
              </a14:hiddenFill>
            </a:ext>
          </a:extLst>
        </p:spPr>
      </p:pic>
      <p:sp>
        <p:nvSpPr>
          <p:cNvPr id="274436" name="Rectangle 4"/>
          <p:cNvSpPr>
            <a:spLocks noChangeArrowheads="1"/>
          </p:cNvSpPr>
          <p:nvPr/>
        </p:nvSpPr>
        <p:spPr bwMode="auto">
          <a:xfrm>
            <a:off x="551384" y="333375"/>
            <a:ext cx="2880097" cy="465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buFontTx/>
              <a:buChar char="-"/>
            </a:pPr>
            <a:r>
              <a:rPr lang="it-IT" altLang="it-IT" sz="2000" dirty="0">
                <a:solidFill>
                  <a:srgbClr val="FFFFBD"/>
                </a:solidFill>
              </a:rPr>
              <a:t> Un secondo racconto totalmente</a:t>
            </a:r>
            <a:r>
              <a:rPr lang="it-IT" altLang="it-IT" sz="2000" dirty="0">
                <a:effectLst>
                  <a:outerShdw blurRad="38100" dist="38100" dir="2700000" algn="tl">
                    <a:srgbClr val="FFFFFF"/>
                  </a:outerShdw>
                </a:effectLst>
              </a:rPr>
              <a:t> </a:t>
            </a:r>
            <a:r>
              <a:rPr lang="it-IT" altLang="it-IT" sz="2000" dirty="0">
                <a:solidFill>
                  <a:srgbClr val="FFFFBD"/>
                </a:solidFill>
              </a:rPr>
              <a:t>diverso della creazione?</a:t>
            </a:r>
          </a:p>
          <a:p>
            <a:pPr>
              <a:lnSpc>
                <a:spcPct val="150000"/>
              </a:lnSpc>
            </a:pPr>
            <a:r>
              <a:rPr lang="it-IT" altLang="it-IT" sz="2000" dirty="0">
                <a:solidFill>
                  <a:srgbClr val="FFFFBD"/>
                </a:solidFill>
              </a:rPr>
              <a:t> </a:t>
            </a:r>
          </a:p>
          <a:p>
            <a:pPr>
              <a:lnSpc>
                <a:spcPct val="150000"/>
              </a:lnSpc>
              <a:buFontTx/>
              <a:buChar char="-"/>
            </a:pPr>
            <a:r>
              <a:rPr lang="it-IT" altLang="it-IT" sz="2000" dirty="0">
                <a:solidFill>
                  <a:srgbClr val="FFFFBD"/>
                </a:solidFill>
              </a:rPr>
              <a:t> Perché c’è un nome di Dio diverso</a:t>
            </a:r>
            <a:r>
              <a:rPr lang="it-IT" altLang="it-IT" sz="2000" dirty="0">
                <a:effectLst>
                  <a:outerShdw blurRad="38100" dist="38100" dir="2700000" algn="tl">
                    <a:srgbClr val="FFFFFF"/>
                  </a:outerShdw>
                </a:effectLst>
              </a:rPr>
              <a:t> </a:t>
            </a:r>
            <a:r>
              <a:rPr lang="it-IT" altLang="it-IT" sz="2000" dirty="0">
                <a:solidFill>
                  <a:srgbClr val="FF6600"/>
                </a:solidFill>
              </a:rPr>
              <a:t>(</a:t>
            </a:r>
            <a:r>
              <a:rPr lang="it-IT" altLang="it-IT" sz="2000" dirty="0" err="1">
                <a:solidFill>
                  <a:srgbClr val="FF6600"/>
                </a:solidFill>
              </a:rPr>
              <a:t>Yahweh</a:t>
            </a:r>
            <a:r>
              <a:rPr lang="it-IT" altLang="it-IT" sz="2000" dirty="0">
                <a:solidFill>
                  <a:srgbClr val="FF6600"/>
                </a:solidFill>
              </a:rPr>
              <a:t>)</a:t>
            </a:r>
            <a:r>
              <a:rPr lang="it-IT" altLang="it-IT" sz="2000" dirty="0"/>
              <a:t>?</a:t>
            </a:r>
          </a:p>
          <a:p>
            <a:pPr>
              <a:lnSpc>
                <a:spcPct val="150000"/>
              </a:lnSpc>
            </a:pPr>
            <a:endParaRPr lang="it-IT" altLang="it-IT" sz="2000" dirty="0">
              <a:solidFill>
                <a:srgbClr val="FFFFBD"/>
              </a:solidFill>
            </a:endParaRPr>
          </a:p>
          <a:p>
            <a:pPr>
              <a:lnSpc>
                <a:spcPct val="150000"/>
              </a:lnSpc>
              <a:buFontTx/>
              <a:buChar char="-"/>
            </a:pPr>
            <a:r>
              <a:rPr lang="it-IT" altLang="it-IT" sz="2000" dirty="0">
                <a:solidFill>
                  <a:srgbClr val="FFFFBD"/>
                </a:solidFill>
              </a:rPr>
              <a:t> Perché ignora totalmente il primo capitolo “racconto”?</a:t>
            </a:r>
          </a:p>
        </p:txBody>
      </p:sp>
      <p:sp>
        <p:nvSpPr>
          <p:cNvPr id="274437" name="Rectangle 5"/>
          <p:cNvSpPr>
            <a:spLocks noChangeArrowheads="1"/>
          </p:cNvSpPr>
          <p:nvPr/>
        </p:nvSpPr>
        <p:spPr bwMode="auto">
          <a:xfrm>
            <a:off x="3792539" y="333375"/>
            <a:ext cx="6480175" cy="2873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4436"/>
                                        </p:tgtEl>
                                        <p:attrNameLst>
                                          <p:attrName>style.visibility</p:attrName>
                                        </p:attrNameLst>
                                      </p:cBhvr>
                                      <p:to>
                                        <p:strVal val="visible"/>
                                      </p:to>
                                    </p:set>
                                    <p:animEffect transition="in" filter="fade">
                                      <p:cBhvr>
                                        <p:cTn id="7" dur="1000"/>
                                        <p:tgtEl>
                                          <p:spTgt spid="274436"/>
                                        </p:tgtEl>
                                      </p:cBhvr>
                                    </p:animEffect>
                                    <p:anim calcmode="lin" valueType="num">
                                      <p:cBhvr>
                                        <p:cTn id="8" dur="1000" fill="hold"/>
                                        <p:tgtEl>
                                          <p:spTgt spid="274436"/>
                                        </p:tgtEl>
                                        <p:attrNameLst>
                                          <p:attrName>ppt_x</p:attrName>
                                        </p:attrNameLst>
                                      </p:cBhvr>
                                      <p:tavLst>
                                        <p:tav tm="0">
                                          <p:val>
                                            <p:strVal val="#ppt_x"/>
                                          </p:val>
                                        </p:tav>
                                        <p:tav tm="100000">
                                          <p:val>
                                            <p:strVal val="#ppt_x"/>
                                          </p:val>
                                        </p:tav>
                                      </p:tavLst>
                                    </p:anim>
                                    <p:anim calcmode="lin" valueType="num">
                                      <p:cBhvr>
                                        <p:cTn id="9" dur="1000" fill="hold"/>
                                        <p:tgtEl>
                                          <p:spTgt spid="274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5459" name="Picture 3" descr="Bibbia LDC Gen cap 2,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894" y="549870"/>
            <a:ext cx="4743450" cy="5759450"/>
          </a:xfrm>
          <a:prstGeom prst="rect">
            <a:avLst/>
          </a:prstGeom>
          <a:noFill/>
          <a:extLst>
            <a:ext uri="{909E8E84-426E-40DD-AFC4-6F175D3DCCD1}">
              <a14:hiddenFill xmlns:a14="http://schemas.microsoft.com/office/drawing/2010/main">
                <a:solidFill>
                  <a:srgbClr val="FFFFFF"/>
                </a:solidFill>
              </a14:hiddenFill>
            </a:ext>
          </a:extLst>
        </p:spPr>
      </p:pic>
      <p:sp>
        <p:nvSpPr>
          <p:cNvPr id="275460" name="Rectangle 4"/>
          <p:cNvSpPr>
            <a:spLocks noChangeArrowheads="1"/>
          </p:cNvSpPr>
          <p:nvPr/>
        </p:nvSpPr>
        <p:spPr bwMode="auto">
          <a:xfrm>
            <a:off x="425113" y="889844"/>
            <a:ext cx="3816424" cy="5078313"/>
          </a:xfrm>
          <a:prstGeom prst="rect">
            <a:avLst/>
          </a:prstGeom>
          <a:solidFill>
            <a:schemeClr val="tx1"/>
          </a:solidFill>
          <a:ln>
            <a:noFill/>
          </a:ln>
          <a:effectLst/>
          <a:extLst/>
        </p:spPr>
        <p:txBody>
          <a:bodyPr wrap="square">
            <a:spAutoFit/>
          </a:bodyPr>
          <a:lstStyle/>
          <a:p>
            <a:pPr marL="342900" indent="-342900">
              <a:lnSpc>
                <a:spcPct val="150000"/>
              </a:lnSpc>
              <a:buFontTx/>
              <a:buChar char="-"/>
            </a:pPr>
            <a:r>
              <a:rPr lang="it-IT" altLang="it-IT" dirty="0" smtClean="0">
                <a:solidFill>
                  <a:srgbClr val="FFFFBD"/>
                </a:solidFill>
              </a:rPr>
              <a:t>Una </a:t>
            </a:r>
            <a:r>
              <a:rPr lang="it-IT" altLang="it-IT" dirty="0">
                <a:solidFill>
                  <a:srgbClr val="FFFFBD"/>
                </a:solidFill>
              </a:rPr>
              <a:t>nuova creazione</a:t>
            </a:r>
            <a:r>
              <a:rPr lang="it-IT" altLang="it-IT" dirty="0">
                <a:effectLst>
                  <a:outerShdw blurRad="38100" dist="38100" dir="2700000" algn="tl">
                    <a:srgbClr val="FFFFFF"/>
                  </a:outerShdw>
                </a:effectLst>
              </a:rPr>
              <a:t> </a:t>
            </a:r>
            <a:r>
              <a:rPr lang="it-IT" altLang="it-IT" dirty="0">
                <a:solidFill>
                  <a:srgbClr val="FFFFBD"/>
                </a:solidFill>
              </a:rPr>
              <a:t>dell’</a:t>
            </a:r>
            <a:r>
              <a:rPr lang="it-IT" altLang="it-IT" dirty="0">
                <a:solidFill>
                  <a:srgbClr val="FF6600"/>
                </a:solidFill>
              </a:rPr>
              <a:t>UOMO</a:t>
            </a:r>
            <a:r>
              <a:rPr lang="it-IT" altLang="it-IT" dirty="0">
                <a:solidFill>
                  <a:srgbClr val="FFFFBD"/>
                </a:solidFill>
              </a:rPr>
              <a:t>?</a:t>
            </a:r>
            <a:r>
              <a:rPr lang="it-IT" altLang="it-IT" dirty="0">
                <a:effectLst>
                  <a:outerShdw blurRad="38100" dist="38100" dir="2700000" algn="tl">
                    <a:srgbClr val="FFFFFF"/>
                  </a:outerShdw>
                </a:effectLst>
              </a:rPr>
              <a:t> </a:t>
            </a:r>
            <a:endParaRPr lang="it-IT" altLang="it-IT" dirty="0" smtClean="0">
              <a:effectLst>
                <a:outerShdw blurRad="38100" dist="38100" dir="2700000" algn="tl">
                  <a:srgbClr val="FFFFFF"/>
                </a:outerShdw>
              </a:effectLst>
            </a:endParaRPr>
          </a:p>
          <a:p>
            <a:pPr marL="342900" indent="-342900">
              <a:lnSpc>
                <a:spcPct val="150000"/>
              </a:lnSpc>
              <a:buFontTx/>
              <a:buChar char="-"/>
            </a:pPr>
            <a:endParaRPr lang="it-IT" altLang="it-IT" dirty="0">
              <a:effectLst>
                <a:outerShdw blurRad="38100" dist="38100" dir="2700000" algn="tl">
                  <a:srgbClr val="FFFFFF"/>
                </a:outerShdw>
              </a:effectLst>
            </a:endParaRPr>
          </a:p>
          <a:p>
            <a:pPr marL="342900" indent="-342900">
              <a:lnSpc>
                <a:spcPct val="150000"/>
              </a:lnSpc>
              <a:buFontTx/>
              <a:buChar char="-"/>
            </a:pPr>
            <a:r>
              <a:rPr lang="it-IT" altLang="it-IT" sz="1800" dirty="0" smtClean="0">
                <a:solidFill>
                  <a:srgbClr val="FFFFBD"/>
                </a:solidFill>
              </a:rPr>
              <a:t>Dove </a:t>
            </a:r>
            <a:r>
              <a:rPr lang="it-IT" altLang="it-IT" sz="1800" dirty="0">
                <a:solidFill>
                  <a:srgbClr val="FFFFBD"/>
                </a:solidFill>
              </a:rPr>
              <a:t>è il verbo</a:t>
            </a:r>
            <a:r>
              <a:rPr lang="it-IT" altLang="it-IT" sz="1800" dirty="0">
                <a:effectLst>
                  <a:outerShdw blurRad="38100" dist="38100" dir="2700000" algn="tl">
                    <a:srgbClr val="FFFFFF"/>
                  </a:outerShdw>
                </a:effectLst>
              </a:rPr>
              <a:t> </a:t>
            </a:r>
            <a:r>
              <a:rPr lang="it-IT" altLang="it-IT" sz="1800" dirty="0" smtClean="0">
                <a:solidFill>
                  <a:srgbClr val="FF6600"/>
                </a:solidFill>
              </a:rPr>
              <a:t>creare</a:t>
            </a:r>
            <a:r>
              <a:rPr lang="it-IT" altLang="it-IT" sz="1800" dirty="0" smtClean="0">
                <a:solidFill>
                  <a:srgbClr val="FFFFBD"/>
                </a:solidFill>
              </a:rPr>
              <a:t>?</a:t>
            </a:r>
          </a:p>
          <a:p>
            <a:pPr marL="342900" indent="-342900">
              <a:lnSpc>
                <a:spcPct val="150000"/>
              </a:lnSpc>
              <a:buFontTx/>
              <a:buChar char="-"/>
            </a:pPr>
            <a:r>
              <a:rPr lang="it-IT" altLang="it-IT" sz="1800" dirty="0" smtClean="0">
                <a:solidFill>
                  <a:srgbClr val="FFFFBD"/>
                </a:solidFill>
              </a:rPr>
              <a:t>Dove </a:t>
            </a:r>
            <a:r>
              <a:rPr lang="it-IT" altLang="it-IT" sz="1800" dirty="0">
                <a:solidFill>
                  <a:srgbClr val="FFFFBD"/>
                </a:solidFill>
              </a:rPr>
              <a:t>è l’albero delle</a:t>
            </a:r>
            <a:r>
              <a:rPr lang="it-IT" altLang="it-IT" sz="1800" dirty="0">
                <a:effectLst>
                  <a:outerShdw blurRad="38100" dist="38100" dir="2700000" algn="tl">
                    <a:srgbClr val="FFFFFF"/>
                  </a:outerShdw>
                </a:effectLst>
              </a:rPr>
              <a:t> </a:t>
            </a:r>
            <a:r>
              <a:rPr lang="it-IT" altLang="it-IT" sz="1800" dirty="0">
                <a:solidFill>
                  <a:srgbClr val="FF6600"/>
                </a:solidFill>
              </a:rPr>
              <a:t>mele</a:t>
            </a:r>
            <a:r>
              <a:rPr lang="it-IT" altLang="it-IT" sz="1800" dirty="0" smtClean="0">
                <a:solidFill>
                  <a:srgbClr val="FFFFBD"/>
                </a:solidFill>
              </a:rPr>
              <a:t>?</a:t>
            </a:r>
          </a:p>
          <a:p>
            <a:pPr>
              <a:lnSpc>
                <a:spcPct val="150000"/>
              </a:lnSpc>
            </a:pPr>
            <a:r>
              <a:rPr lang="it-IT" altLang="it-IT" sz="1800" dirty="0" smtClean="0">
                <a:solidFill>
                  <a:srgbClr val="FFFFBD"/>
                </a:solidFill>
              </a:rPr>
              <a:t>In realtà ci sono due alberi:</a:t>
            </a:r>
          </a:p>
          <a:p>
            <a:pPr marL="914400" lvl="1" indent="-457200">
              <a:lnSpc>
                <a:spcPct val="150000"/>
              </a:lnSpc>
              <a:buFont typeface="+mj-lt"/>
              <a:buAutoNum type="arabicPeriod"/>
            </a:pPr>
            <a:r>
              <a:rPr lang="it-IT" altLang="it-IT" sz="1800" dirty="0" smtClean="0">
                <a:solidFill>
                  <a:srgbClr val="FFFFBD"/>
                </a:solidFill>
              </a:rPr>
              <a:t>Quello che non permette di morire (</a:t>
            </a:r>
            <a:r>
              <a:rPr lang="it-IT" altLang="it-IT" sz="1800" dirty="0" smtClean="0">
                <a:solidFill>
                  <a:srgbClr val="FF6600"/>
                </a:solidFill>
              </a:rPr>
              <a:t>l’immortalità</a:t>
            </a:r>
            <a:r>
              <a:rPr lang="it-IT" altLang="it-IT" sz="1800" dirty="0" smtClean="0">
                <a:solidFill>
                  <a:srgbClr val="FFFFBD"/>
                </a:solidFill>
              </a:rPr>
              <a:t>)</a:t>
            </a:r>
          </a:p>
          <a:p>
            <a:pPr marL="914400" lvl="1" indent="-457200">
              <a:lnSpc>
                <a:spcPct val="150000"/>
              </a:lnSpc>
              <a:buFont typeface="+mj-lt"/>
              <a:buAutoNum type="arabicPeriod"/>
            </a:pPr>
            <a:r>
              <a:rPr lang="it-IT" altLang="it-IT" sz="1800" dirty="0" smtClean="0">
                <a:solidFill>
                  <a:srgbClr val="FFFFBD"/>
                </a:solidFill>
              </a:rPr>
              <a:t>Quello della </a:t>
            </a:r>
            <a:r>
              <a:rPr lang="it-IT" altLang="it-IT" sz="1800" dirty="0">
                <a:solidFill>
                  <a:srgbClr val="FF6600"/>
                </a:solidFill>
              </a:rPr>
              <a:t>coscienza</a:t>
            </a:r>
            <a:r>
              <a:rPr lang="it-IT" altLang="it-IT" sz="1800" dirty="0" smtClean="0">
                <a:solidFill>
                  <a:srgbClr val="FFFFBD"/>
                </a:solidFill>
              </a:rPr>
              <a:t> che ti permette di decidere ciò che è bene o male</a:t>
            </a:r>
            <a:r>
              <a:rPr lang="it-IT" altLang="it-IT" sz="1800" dirty="0" smtClean="0"/>
              <a:t> </a:t>
            </a:r>
            <a:endParaRPr lang="it-IT" altLang="it-IT" sz="1800" dirty="0"/>
          </a:p>
        </p:txBody>
      </p:sp>
      <p:sp>
        <p:nvSpPr>
          <p:cNvPr id="275461" name="Line 5"/>
          <p:cNvSpPr>
            <a:spLocks noChangeShapeType="1"/>
          </p:cNvSpPr>
          <p:nvPr/>
        </p:nvSpPr>
        <p:spPr bwMode="auto">
          <a:xfrm>
            <a:off x="7318920" y="4149080"/>
            <a:ext cx="64928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5462" name="Line 6"/>
          <p:cNvSpPr>
            <a:spLocks noChangeShapeType="1"/>
          </p:cNvSpPr>
          <p:nvPr/>
        </p:nvSpPr>
        <p:spPr bwMode="auto">
          <a:xfrm>
            <a:off x="5807968" y="4869160"/>
            <a:ext cx="5048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5463" name="Line 7"/>
          <p:cNvSpPr>
            <a:spLocks noChangeShapeType="1"/>
          </p:cNvSpPr>
          <p:nvPr/>
        </p:nvSpPr>
        <p:spPr bwMode="auto">
          <a:xfrm>
            <a:off x="5015880" y="5301208"/>
            <a:ext cx="130490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5464" name="Line 8"/>
          <p:cNvSpPr>
            <a:spLocks noChangeShapeType="1"/>
          </p:cNvSpPr>
          <p:nvPr/>
        </p:nvSpPr>
        <p:spPr bwMode="auto">
          <a:xfrm flipV="1">
            <a:off x="5015880" y="6021288"/>
            <a:ext cx="864096"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 name="Rettangolo 1"/>
          <p:cNvSpPr/>
          <p:nvPr/>
        </p:nvSpPr>
        <p:spPr>
          <a:xfrm>
            <a:off x="4880942" y="5824469"/>
            <a:ext cx="4311402" cy="4848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4727848" y="620688"/>
            <a:ext cx="3816424" cy="936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4448894" y="1627610"/>
            <a:ext cx="4743450" cy="20174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5460">
                                            <p:txEl>
                                              <p:pRg st="0" end="0"/>
                                            </p:txEl>
                                          </p:spTgt>
                                        </p:tgtEl>
                                        <p:attrNameLst>
                                          <p:attrName>style.visibility</p:attrName>
                                        </p:attrNameLst>
                                      </p:cBhvr>
                                      <p:to>
                                        <p:strVal val="visible"/>
                                      </p:to>
                                    </p:set>
                                    <p:animEffect transition="in" filter="wipe(left)">
                                      <p:cBhvr>
                                        <p:cTn id="12" dur="2250"/>
                                        <p:tgtEl>
                                          <p:spTgt spid="2754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75460">
                                            <p:txEl>
                                              <p:pRg st="0" end="0"/>
                                            </p:txEl>
                                          </p:spTgt>
                                        </p:tgtEl>
                                      </p:cBhvr>
                                    </p:animEffect>
                                    <p:set>
                                      <p:cBhvr>
                                        <p:cTn id="17" dur="1" fill="hold">
                                          <p:stCondLst>
                                            <p:cond delay="499"/>
                                          </p:stCondLst>
                                        </p:cTn>
                                        <p:tgtEl>
                                          <p:spTgt spid="275460">
                                            <p:txEl>
                                              <p:pRg st="0" end="0"/>
                                            </p:txEl>
                                          </p:spTgt>
                                        </p:tgtEl>
                                        <p:attrNameLst>
                                          <p:attrName>style.visibility</p:attrName>
                                        </p:attrNameLst>
                                      </p:cBhvr>
                                      <p:to>
                                        <p:strVal val="hidden"/>
                                      </p:to>
                                    </p:set>
                                  </p:childTnLst>
                                </p:cTn>
                              </p:par>
                              <p:par>
                                <p:cTn id="18" presetID="20" presetClass="exit" presetSubtype="0" fill="hold" grpId="1" nodeType="withEffect">
                                  <p:stCondLst>
                                    <p:cond delay="0"/>
                                  </p:stCondLst>
                                  <p:childTnLst>
                                    <p:animEffect transition="out" filter="wedge">
                                      <p:cBhvr>
                                        <p:cTn id="19" dur="2000"/>
                                        <p:tgtEl>
                                          <p:spTgt spid="3"/>
                                        </p:tgtEl>
                                      </p:cBhvr>
                                    </p:animEffect>
                                    <p:set>
                                      <p:cBhvr>
                                        <p:cTn id="20" dur="1" fill="hold">
                                          <p:stCondLst>
                                            <p:cond delay="19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edge">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5461"/>
                                        </p:tgtEl>
                                        <p:attrNameLst>
                                          <p:attrName>style.visibility</p:attrName>
                                        </p:attrNameLst>
                                      </p:cBhvr>
                                      <p:to>
                                        <p:strVal val="visible"/>
                                      </p:to>
                                    </p:set>
                                    <p:animEffect transition="in" filter="wipe(left)">
                                      <p:cBhvr>
                                        <p:cTn id="35" dur="2000"/>
                                        <p:tgtEl>
                                          <p:spTgt spid="27546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75462"/>
                                        </p:tgtEl>
                                        <p:attrNameLst>
                                          <p:attrName>style.visibility</p:attrName>
                                        </p:attrNameLst>
                                      </p:cBhvr>
                                      <p:to>
                                        <p:strVal val="visible"/>
                                      </p:to>
                                    </p:set>
                                    <p:animEffect transition="in" filter="wipe(left)">
                                      <p:cBhvr>
                                        <p:cTn id="40" dur="2000"/>
                                        <p:tgtEl>
                                          <p:spTgt spid="27546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75463"/>
                                        </p:tgtEl>
                                        <p:attrNameLst>
                                          <p:attrName>style.visibility</p:attrName>
                                        </p:attrNameLst>
                                      </p:cBhvr>
                                      <p:to>
                                        <p:strVal val="visible"/>
                                      </p:to>
                                    </p:set>
                                    <p:animEffect transition="in" filter="wipe(left)">
                                      <p:cBhvr>
                                        <p:cTn id="45" dur="2000"/>
                                        <p:tgtEl>
                                          <p:spTgt spid="27546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75460">
                                            <p:txEl>
                                              <p:pRg st="2" end="2"/>
                                            </p:txEl>
                                          </p:spTgt>
                                        </p:tgtEl>
                                        <p:attrNameLst>
                                          <p:attrName>style.visibility</p:attrName>
                                        </p:attrNameLst>
                                      </p:cBhvr>
                                      <p:to>
                                        <p:strVal val="visible"/>
                                      </p:to>
                                    </p:set>
                                    <p:animEffect transition="in" filter="wipe(left)">
                                      <p:cBhvr>
                                        <p:cTn id="50" dur="1750"/>
                                        <p:tgtEl>
                                          <p:spTgt spid="275460">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75464"/>
                                        </p:tgtEl>
                                        <p:attrNameLst>
                                          <p:attrName>style.visibility</p:attrName>
                                        </p:attrNameLst>
                                      </p:cBhvr>
                                      <p:to>
                                        <p:strVal val="visible"/>
                                      </p:to>
                                    </p:set>
                                    <p:animEffect transition="in" filter="wipe(left)">
                                      <p:cBhvr>
                                        <p:cTn id="55" dur="1750"/>
                                        <p:tgtEl>
                                          <p:spTgt spid="275464"/>
                                        </p:tgtEl>
                                      </p:cBhvr>
                                    </p:animEffect>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edge">
                                      <p:cBhvr>
                                        <p:cTn id="60" dur="20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75460">
                                            <p:txEl>
                                              <p:pRg st="3" end="3"/>
                                            </p:txEl>
                                          </p:spTgt>
                                        </p:tgtEl>
                                        <p:attrNameLst>
                                          <p:attrName>style.visibility</p:attrName>
                                        </p:attrNameLst>
                                      </p:cBhvr>
                                      <p:to>
                                        <p:strVal val="visible"/>
                                      </p:to>
                                    </p:set>
                                    <p:animEffect transition="in" filter="wipe(left)">
                                      <p:cBhvr>
                                        <p:cTn id="65" dur="1750"/>
                                        <p:tgtEl>
                                          <p:spTgt spid="275460">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75460">
                                            <p:txEl>
                                              <p:pRg st="4" end="4"/>
                                            </p:txEl>
                                          </p:spTgt>
                                        </p:tgtEl>
                                        <p:attrNameLst>
                                          <p:attrName>style.visibility</p:attrName>
                                        </p:attrNameLst>
                                      </p:cBhvr>
                                      <p:to>
                                        <p:strVal val="visible"/>
                                      </p:to>
                                    </p:set>
                                    <p:animEffect transition="in" filter="wipe(left)">
                                      <p:cBhvr>
                                        <p:cTn id="70" dur="1250"/>
                                        <p:tgtEl>
                                          <p:spTgt spid="275460">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75460">
                                            <p:txEl>
                                              <p:pRg st="5" end="5"/>
                                            </p:txEl>
                                          </p:spTgt>
                                        </p:tgtEl>
                                        <p:attrNameLst>
                                          <p:attrName>style.visibility</p:attrName>
                                        </p:attrNameLst>
                                      </p:cBhvr>
                                      <p:to>
                                        <p:strVal val="visible"/>
                                      </p:to>
                                    </p:set>
                                    <p:animEffect transition="in" filter="fade">
                                      <p:cBhvr>
                                        <p:cTn id="75" dur="1000"/>
                                        <p:tgtEl>
                                          <p:spTgt spid="275460">
                                            <p:txEl>
                                              <p:pRg st="5" end="5"/>
                                            </p:txEl>
                                          </p:spTgt>
                                        </p:tgtEl>
                                      </p:cBhvr>
                                    </p:animEffect>
                                    <p:anim calcmode="lin" valueType="num">
                                      <p:cBhvr>
                                        <p:cTn id="76" dur="1000" fill="hold"/>
                                        <p:tgtEl>
                                          <p:spTgt spid="275460">
                                            <p:txEl>
                                              <p:pRg st="5" end="5"/>
                                            </p:txEl>
                                          </p:spTgt>
                                        </p:tgtEl>
                                        <p:attrNameLst>
                                          <p:attrName>ppt_x</p:attrName>
                                        </p:attrNameLst>
                                      </p:cBhvr>
                                      <p:tavLst>
                                        <p:tav tm="0">
                                          <p:val>
                                            <p:strVal val="#ppt_x"/>
                                          </p:val>
                                        </p:tav>
                                        <p:tav tm="100000">
                                          <p:val>
                                            <p:strVal val="#ppt_x"/>
                                          </p:val>
                                        </p:tav>
                                      </p:tavLst>
                                    </p:anim>
                                    <p:anim calcmode="lin" valueType="num">
                                      <p:cBhvr>
                                        <p:cTn id="77" dur="1000" fill="hold"/>
                                        <p:tgtEl>
                                          <p:spTgt spid="27546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75460">
                                            <p:txEl>
                                              <p:pRg st="6" end="6"/>
                                            </p:txEl>
                                          </p:spTgt>
                                        </p:tgtEl>
                                        <p:attrNameLst>
                                          <p:attrName>style.visibility</p:attrName>
                                        </p:attrNameLst>
                                      </p:cBhvr>
                                      <p:to>
                                        <p:strVal val="visible"/>
                                      </p:to>
                                    </p:set>
                                    <p:animEffect transition="in" filter="fade">
                                      <p:cBhvr>
                                        <p:cTn id="82" dur="1000"/>
                                        <p:tgtEl>
                                          <p:spTgt spid="275460">
                                            <p:txEl>
                                              <p:pRg st="6" end="6"/>
                                            </p:txEl>
                                          </p:spTgt>
                                        </p:tgtEl>
                                      </p:cBhvr>
                                    </p:animEffect>
                                    <p:anim calcmode="lin" valueType="num">
                                      <p:cBhvr>
                                        <p:cTn id="83" dur="1000" fill="hold"/>
                                        <p:tgtEl>
                                          <p:spTgt spid="275460">
                                            <p:txEl>
                                              <p:pRg st="6" end="6"/>
                                            </p:txEl>
                                          </p:spTgt>
                                        </p:tgtEl>
                                        <p:attrNameLst>
                                          <p:attrName>ppt_x</p:attrName>
                                        </p:attrNameLst>
                                      </p:cBhvr>
                                      <p:tavLst>
                                        <p:tav tm="0">
                                          <p:val>
                                            <p:strVal val="#ppt_x"/>
                                          </p:val>
                                        </p:tav>
                                        <p:tav tm="100000">
                                          <p:val>
                                            <p:strVal val="#ppt_x"/>
                                          </p:val>
                                        </p:tav>
                                      </p:tavLst>
                                    </p:anim>
                                    <p:anim calcmode="lin" valueType="num">
                                      <p:cBhvr>
                                        <p:cTn id="84" dur="1000" fill="hold"/>
                                        <p:tgtEl>
                                          <p:spTgt spid="27546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uiExpand="1" build="allAtOnce"/>
      <p:bldP spid="275461" grpId="0" animBg="1"/>
      <p:bldP spid="275462" grpId="0" animBg="1"/>
      <p:bldP spid="275463" grpId="0" animBg="1"/>
      <p:bldP spid="275464" grpId="0" animBg="1"/>
      <p:bldP spid="2" grpId="0" animBg="1"/>
      <p:bldP spid="3" grpId="0" animBg="1"/>
      <p:bldP spid="3" grpId="1" animBg="1"/>
      <p:bldP spid="12" grpId="0" animBg="1"/>
      <p:bldP spid="1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9" name="Picture 3" descr="Bibbia LDC Gen cap 2,1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052514"/>
            <a:ext cx="5757863" cy="2306637"/>
          </a:xfrm>
          <a:prstGeom prst="rect">
            <a:avLst/>
          </a:prstGeom>
          <a:noFill/>
          <a:extLst>
            <a:ext uri="{909E8E84-426E-40DD-AFC4-6F175D3DCCD1}">
              <a14:hiddenFill xmlns:a14="http://schemas.microsoft.com/office/drawing/2010/main">
                <a:solidFill>
                  <a:srgbClr val="FFFFFF"/>
                </a:solidFill>
              </a14:hiddenFill>
            </a:ext>
          </a:extLst>
        </p:spPr>
      </p:pic>
      <p:pic>
        <p:nvPicPr>
          <p:cNvPr id="290820" name="Picture 4" descr="Bibbia LDC Gen cap 2,14-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39" y="3573463"/>
            <a:ext cx="5038725" cy="2722562"/>
          </a:xfrm>
          <a:prstGeom prst="rect">
            <a:avLst/>
          </a:prstGeom>
          <a:noFill/>
          <a:extLst>
            <a:ext uri="{909E8E84-426E-40DD-AFC4-6F175D3DCCD1}">
              <a14:hiddenFill xmlns:a14="http://schemas.microsoft.com/office/drawing/2010/main">
                <a:solidFill>
                  <a:srgbClr val="FFFFFF"/>
                </a:solidFill>
              </a14:hiddenFill>
            </a:ext>
          </a:extLst>
        </p:spPr>
      </p:pic>
      <p:sp>
        <p:nvSpPr>
          <p:cNvPr id="290821" name="Rectangle 5"/>
          <p:cNvSpPr>
            <a:spLocks noChangeArrowheads="1"/>
          </p:cNvSpPr>
          <p:nvPr/>
        </p:nvSpPr>
        <p:spPr bwMode="auto">
          <a:xfrm>
            <a:off x="1127448" y="114361"/>
            <a:ext cx="9937104"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buClr>
                <a:schemeClr val="hlink"/>
              </a:buClr>
              <a:buSzPct val="80000"/>
              <a:buFont typeface="Arial" panose="020B0604020202020204" pitchFamily="34" charset="0"/>
              <a:buNone/>
            </a:pPr>
            <a:r>
              <a:rPr lang="it-IT" altLang="it-IT" sz="2300" dirty="0" smtClean="0">
                <a:solidFill>
                  <a:srgbClr val="FFFFBD"/>
                </a:solidFill>
              </a:rPr>
              <a:t>È il </a:t>
            </a:r>
            <a:r>
              <a:rPr lang="it-IT" altLang="it-IT" sz="2300" dirty="0">
                <a:solidFill>
                  <a:srgbClr val="FFFFBD"/>
                </a:solidFill>
              </a:rPr>
              <a:t>paradiso? </a:t>
            </a:r>
            <a:r>
              <a:rPr lang="it-IT" altLang="it-IT" sz="2300" dirty="0" err="1" smtClean="0">
                <a:solidFill>
                  <a:srgbClr val="FFFFBD"/>
                </a:solidFill>
              </a:rPr>
              <a:t>Yahweh</a:t>
            </a:r>
            <a:r>
              <a:rPr lang="it-IT" altLang="it-IT" sz="2300" dirty="0" smtClean="0">
                <a:solidFill>
                  <a:srgbClr val="FFFFBD"/>
                </a:solidFill>
              </a:rPr>
              <a:t> </a:t>
            </a:r>
            <a:r>
              <a:rPr lang="it-IT" altLang="it-IT" sz="2300" dirty="0">
                <a:solidFill>
                  <a:srgbClr val="FFFFBD"/>
                </a:solidFill>
              </a:rPr>
              <a:t>rimette per la seconda volta l’uomo nel giardino?   </a:t>
            </a:r>
            <a:endParaRPr lang="it-IT" altLang="it-IT" sz="2300" dirty="0" smtClean="0">
              <a:solidFill>
                <a:srgbClr val="FFFFBD"/>
              </a:solidFill>
            </a:endParaRPr>
          </a:p>
          <a:p>
            <a:pPr algn="ctr">
              <a:spcBef>
                <a:spcPct val="20000"/>
              </a:spcBef>
              <a:buClr>
                <a:schemeClr val="hlink"/>
              </a:buClr>
              <a:buSzPct val="80000"/>
              <a:buFont typeface="Arial" panose="020B0604020202020204" pitchFamily="34" charset="0"/>
              <a:buNone/>
            </a:pPr>
            <a:r>
              <a:rPr lang="it-IT" altLang="it-IT" sz="2300" dirty="0" smtClean="0">
                <a:solidFill>
                  <a:srgbClr val="FFFFBD"/>
                </a:solidFill>
              </a:rPr>
              <a:t>Dove </a:t>
            </a:r>
            <a:r>
              <a:rPr lang="it-IT" altLang="it-IT" sz="2300" dirty="0">
                <a:solidFill>
                  <a:srgbClr val="FFFFBD"/>
                </a:solidFill>
              </a:rPr>
              <a:t>è il famoso</a:t>
            </a:r>
            <a:r>
              <a:rPr lang="it-IT" altLang="it-IT" sz="2300" dirty="0">
                <a:effectLst>
                  <a:outerShdw blurRad="38100" dist="38100" dir="2700000" algn="tl">
                    <a:srgbClr val="FFFFFF"/>
                  </a:outerShdw>
                </a:effectLst>
              </a:rPr>
              <a:t> </a:t>
            </a:r>
            <a:r>
              <a:rPr lang="it-IT" altLang="it-IT" sz="2300" dirty="0">
                <a:solidFill>
                  <a:srgbClr val="FF6600"/>
                </a:solidFill>
              </a:rPr>
              <a:t>«albero delle </a:t>
            </a:r>
            <a:r>
              <a:rPr lang="it-IT" altLang="it-IT" sz="2300" dirty="0" smtClean="0">
                <a:solidFill>
                  <a:srgbClr val="FF6600"/>
                </a:solidFill>
              </a:rPr>
              <a:t>mele»</a:t>
            </a:r>
            <a:r>
              <a:rPr lang="it-IT" altLang="it-IT" sz="2300" dirty="0" smtClean="0">
                <a:solidFill>
                  <a:srgbClr val="FFFFBD"/>
                </a:solidFill>
              </a:rPr>
              <a:t>?</a:t>
            </a:r>
            <a:endParaRPr lang="it-IT" altLang="it-IT" sz="2300" dirty="0">
              <a:solidFill>
                <a:srgbClr val="FFFFBD"/>
              </a:solidFill>
            </a:endParaRPr>
          </a:p>
        </p:txBody>
      </p:sp>
      <p:sp>
        <p:nvSpPr>
          <p:cNvPr id="290822" name="Line 6"/>
          <p:cNvSpPr>
            <a:spLocks noChangeShapeType="1"/>
          </p:cNvSpPr>
          <p:nvPr/>
        </p:nvSpPr>
        <p:spPr bwMode="auto">
          <a:xfrm>
            <a:off x="8183564" y="4508500"/>
            <a:ext cx="720725"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0823" name="Line 7"/>
          <p:cNvSpPr>
            <a:spLocks noChangeShapeType="1"/>
          </p:cNvSpPr>
          <p:nvPr/>
        </p:nvSpPr>
        <p:spPr bwMode="auto">
          <a:xfrm>
            <a:off x="5664201" y="5661025"/>
            <a:ext cx="3311525"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0822"/>
                                        </p:tgtEl>
                                        <p:attrNameLst>
                                          <p:attrName>style.visibility</p:attrName>
                                        </p:attrNameLst>
                                      </p:cBhvr>
                                      <p:to>
                                        <p:strVal val="visible"/>
                                      </p:to>
                                    </p:set>
                                    <p:animEffect transition="in" filter="wipe(left)">
                                      <p:cBhvr>
                                        <p:cTn id="7" dur="1250"/>
                                        <p:tgtEl>
                                          <p:spTgt spid="2908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0823"/>
                                        </p:tgtEl>
                                        <p:attrNameLst>
                                          <p:attrName>style.visibility</p:attrName>
                                        </p:attrNameLst>
                                      </p:cBhvr>
                                      <p:to>
                                        <p:strVal val="visible"/>
                                      </p:to>
                                    </p:set>
                                    <p:animEffect transition="in" filter="wipe(left)">
                                      <p:cBhvr>
                                        <p:cTn id="12" dur="1250"/>
                                        <p:tgtEl>
                                          <p:spTgt spid="2908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0821">
                                            <p:txEl>
                                              <p:pRg st="0" end="0"/>
                                            </p:txEl>
                                          </p:spTgt>
                                        </p:tgtEl>
                                        <p:attrNameLst>
                                          <p:attrName>style.visibility</p:attrName>
                                        </p:attrNameLst>
                                      </p:cBhvr>
                                      <p:to>
                                        <p:strVal val="visible"/>
                                      </p:to>
                                    </p:set>
                                    <p:animEffect transition="in" filter="wipe(left)">
                                      <p:cBhvr>
                                        <p:cTn id="17" dur="3000"/>
                                        <p:tgtEl>
                                          <p:spTgt spid="2908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0821">
                                            <p:txEl>
                                              <p:pRg st="1" end="1"/>
                                            </p:txEl>
                                          </p:spTgt>
                                        </p:tgtEl>
                                        <p:attrNameLst>
                                          <p:attrName>style.visibility</p:attrName>
                                        </p:attrNameLst>
                                      </p:cBhvr>
                                      <p:to>
                                        <p:strVal val="visible"/>
                                      </p:to>
                                    </p:set>
                                    <p:animEffect transition="in" filter="wipe(left)">
                                      <p:cBhvr>
                                        <p:cTn id="22" dur="1500"/>
                                        <p:tgtEl>
                                          <p:spTgt spid="2908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2" grpId="0" animBg="1"/>
      <p:bldP spid="2908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4" name="Picture 4" descr="Bibbia LDC Gen cap 2,18-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601" y="190500"/>
            <a:ext cx="5362575" cy="6478588"/>
          </a:xfrm>
          <a:prstGeom prst="rect">
            <a:avLst/>
          </a:prstGeom>
          <a:noFill/>
          <a:extLst>
            <a:ext uri="{909E8E84-426E-40DD-AFC4-6F175D3DCCD1}">
              <a14:hiddenFill xmlns:a14="http://schemas.microsoft.com/office/drawing/2010/main">
                <a:solidFill>
                  <a:srgbClr val="FFFFFF"/>
                </a:solidFill>
              </a14:hiddenFill>
            </a:ext>
          </a:extLst>
        </p:spPr>
      </p:pic>
      <p:sp>
        <p:nvSpPr>
          <p:cNvPr id="291845" name="Rectangle 5"/>
          <p:cNvSpPr>
            <a:spLocks noChangeArrowheads="1"/>
          </p:cNvSpPr>
          <p:nvPr/>
        </p:nvSpPr>
        <p:spPr bwMode="auto">
          <a:xfrm>
            <a:off x="839416" y="1794707"/>
            <a:ext cx="3961184"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Clr>
                <a:schemeClr val="hlink"/>
              </a:buClr>
              <a:buSzPct val="80000"/>
              <a:buFont typeface="Arial" panose="020B0604020202020204" pitchFamily="34" charset="0"/>
              <a:buNone/>
            </a:pPr>
            <a:r>
              <a:rPr lang="it-IT" altLang="it-IT" dirty="0">
                <a:solidFill>
                  <a:srgbClr val="FFFFBD"/>
                </a:solidFill>
                <a:cs typeface="Arial" panose="020B0604020202020204" pitchFamily="34" charset="0"/>
              </a:rPr>
              <a:t>Che significa </a:t>
            </a:r>
          </a:p>
          <a:p>
            <a:pPr>
              <a:spcBef>
                <a:spcPct val="20000"/>
              </a:spcBef>
              <a:buClr>
                <a:schemeClr val="hlink"/>
              </a:buClr>
              <a:buSzPct val="80000"/>
              <a:buFont typeface="Arial" panose="020B0604020202020204" pitchFamily="34" charset="0"/>
              <a:buNone/>
            </a:pPr>
            <a:r>
              <a:rPr lang="it-IT" altLang="it-IT" dirty="0">
                <a:solidFill>
                  <a:srgbClr val="FFFFBD"/>
                </a:solidFill>
                <a:cs typeface="Arial" panose="020B0604020202020204" pitchFamily="34" charset="0"/>
              </a:rPr>
              <a:t>“per vedere come avrebbe chiamato gli animali”? </a:t>
            </a:r>
          </a:p>
          <a:p>
            <a:pPr>
              <a:spcBef>
                <a:spcPct val="20000"/>
              </a:spcBef>
              <a:buClr>
                <a:schemeClr val="hlink"/>
              </a:buClr>
              <a:buSzPct val="80000"/>
              <a:buFont typeface="Arial" panose="020B0604020202020204" pitchFamily="34" charset="0"/>
              <a:buNone/>
            </a:pPr>
            <a:endParaRPr lang="it-IT" altLang="it-IT" dirty="0">
              <a:solidFill>
                <a:srgbClr val="FFFFBD"/>
              </a:solidFill>
              <a:cs typeface="Arial" panose="020B0604020202020204" pitchFamily="34" charset="0"/>
            </a:endParaRPr>
          </a:p>
          <a:p>
            <a:pPr>
              <a:spcBef>
                <a:spcPct val="20000"/>
              </a:spcBef>
              <a:buClr>
                <a:schemeClr val="hlink"/>
              </a:buClr>
              <a:buSzPct val="80000"/>
              <a:buFont typeface="Arial" panose="020B0604020202020204" pitchFamily="34" charset="0"/>
              <a:buNone/>
            </a:pPr>
            <a:r>
              <a:rPr lang="it-IT" altLang="it-IT" dirty="0">
                <a:solidFill>
                  <a:srgbClr val="FFFFBD"/>
                </a:solidFill>
                <a:cs typeface="Arial" panose="020B0604020202020204" pitchFamily="34" charset="0"/>
              </a:rPr>
              <a:t>Che significa “plasmò” la donna su</a:t>
            </a:r>
            <a:r>
              <a:rPr lang="it-IT" altLang="it-IT" dirty="0">
                <a:effectLst>
                  <a:outerShdw blurRad="38100" dist="38100" dir="2700000" algn="tl">
                    <a:srgbClr val="FFFFFF"/>
                  </a:outerShdw>
                </a:effectLst>
                <a:cs typeface="Arial" panose="020B0604020202020204" pitchFamily="34" charset="0"/>
              </a:rPr>
              <a:t> </a:t>
            </a:r>
            <a:r>
              <a:rPr lang="it-IT" altLang="it-IT" dirty="0">
                <a:solidFill>
                  <a:srgbClr val="FFFFBD"/>
                </a:solidFill>
                <a:cs typeface="Arial" panose="020B0604020202020204" pitchFamily="34" charset="0"/>
              </a:rPr>
              <a:t>una </a:t>
            </a:r>
            <a:r>
              <a:rPr lang="it-IT" altLang="it-IT" dirty="0">
                <a:solidFill>
                  <a:srgbClr val="FF6600"/>
                </a:solidFill>
                <a:cs typeface="Arial" panose="020B0604020202020204" pitchFamily="34" charset="0"/>
              </a:rPr>
              <a:t>costola</a:t>
            </a:r>
            <a:r>
              <a:rPr lang="it-IT" altLang="it-IT" dirty="0">
                <a:solidFill>
                  <a:srgbClr val="FFFFBD"/>
                </a:solidFill>
                <a:cs typeface="Arial" panose="020B0604020202020204" pitchFamily="34" charset="0"/>
              </a:rPr>
              <a:t>?</a:t>
            </a:r>
          </a:p>
        </p:txBody>
      </p:sp>
      <p:sp>
        <p:nvSpPr>
          <p:cNvPr id="291846" name="Line 6"/>
          <p:cNvSpPr>
            <a:spLocks noChangeShapeType="1"/>
          </p:cNvSpPr>
          <p:nvPr/>
        </p:nvSpPr>
        <p:spPr bwMode="auto">
          <a:xfrm>
            <a:off x="5303839" y="2349500"/>
            <a:ext cx="3455987"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1847" name="Line 7"/>
          <p:cNvSpPr>
            <a:spLocks noChangeShapeType="1"/>
          </p:cNvSpPr>
          <p:nvPr/>
        </p:nvSpPr>
        <p:spPr bwMode="auto">
          <a:xfrm>
            <a:off x="6600826" y="4941888"/>
            <a:ext cx="1800225"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1848" name="Line 8"/>
          <p:cNvSpPr>
            <a:spLocks noChangeShapeType="1"/>
          </p:cNvSpPr>
          <p:nvPr/>
        </p:nvSpPr>
        <p:spPr bwMode="auto">
          <a:xfrm flipV="1">
            <a:off x="7032626" y="4365625"/>
            <a:ext cx="2087563"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1846"/>
                                        </p:tgtEl>
                                        <p:attrNameLst>
                                          <p:attrName>style.visibility</p:attrName>
                                        </p:attrNameLst>
                                      </p:cBhvr>
                                      <p:to>
                                        <p:strVal val="visible"/>
                                      </p:to>
                                    </p:set>
                                    <p:animEffect transition="in" filter="wipe(left)">
                                      <p:cBhvr>
                                        <p:cTn id="7" dur="1250"/>
                                        <p:tgtEl>
                                          <p:spTgt spid="291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1848"/>
                                        </p:tgtEl>
                                        <p:attrNameLst>
                                          <p:attrName>style.visibility</p:attrName>
                                        </p:attrNameLst>
                                      </p:cBhvr>
                                      <p:to>
                                        <p:strVal val="visible"/>
                                      </p:to>
                                    </p:set>
                                    <p:animEffect transition="in" filter="wipe(left)">
                                      <p:cBhvr>
                                        <p:cTn id="12" dur="1250"/>
                                        <p:tgtEl>
                                          <p:spTgt spid="2918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1847"/>
                                        </p:tgtEl>
                                        <p:attrNameLst>
                                          <p:attrName>style.visibility</p:attrName>
                                        </p:attrNameLst>
                                      </p:cBhvr>
                                      <p:to>
                                        <p:strVal val="visible"/>
                                      </p:to>
                                    </p:set>
                                    <p:animEffect transition="in" filter="wipe(left)">
                                      <p:cBhvr>
                                        <p:cTn id="17" dur="1250"/>
                                        <p:tgtEl>
                                          <p:spTgt spid="291847"/>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91845"/>
                                        </p:tgtEl>
                                        <p:attrNameLst>
                                          <p:attrName>style.visibility</p:attrName>
                                        </p:attrNameLst>
                                      </p:cBhvr>
                                      <p:to>
                                        <p:strVal val="visible"/>
                                      </p:to>
                                    </p:set>
                                    <p:animEffect transition="in" filter="fade">
                                      <p:cBhvr>
                                        <p:cTn id="22" dur="1000"/>
                                        <p:tgtEl>
                                          <p:spTgt spid="291845"/>
                                        </p:tgtEl>
                                      </p:cBhvr>
                                    </p:animEffect>
                                    <p:anim calcmode="lin" valueType="num">
                                      <p:cBhvr>
                                        <p:cTn id="23" dur="1000" fill="hold"/>
                                        <p:tgtEl>
                                          <p:spTgt spid="291845"/>
                                        </p:tgtEl>
                                        <p:attrNameLst>
                                          <p:attrName>ppt_x</p:attrName>
                                        </p:attrNameLst>
                                      </p:cBhvr>
                                      <p:tavLst>
                                        <p:tav tm="0">
                                          <p:val>
                                            <p:strVal val="#ppt_x"/>
                                          </p:val>
                                        </p:tav>
                                        <p:tav tm="100000">
                                          <p:val>
                                            <p:strVal val="#ppt_x"/>
                                          </p:val>
                                        </p:tav>
                                      </p:tavLst>
                                    </p:anim>
                                    <p:anim calcmode="lin" valueType="num">
                                      <p:cBhvr>
                                        <p:cTn id="24" dur="1000" fill="hold"/>
                                        <p:tgtEl>
                                          <p:spTgt spid="2918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5" grpId="0"/>
      <p:bldP spid="291846" grpId="0" animBg="1"/>
      <p:bldP spid="291847" grpId="0" animBg="1"/>
      <p:bldP spid="2918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20" name="Picture 4" descr="14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0" y="188914"/>
            <a:ext cx="6985000" cy="6478587"/>
          </a:xfrm>
          <a:prstGeom prst="rect">
            <a:avLst/>
          </a:prstGeom>
          <a:noFill/>
          <a:extLst>
            <a:ext uri="{909E8E84-426E-40DD-AFC4-6F175D3DCCD1}">
              <a14:hiddenFill xmlns:a14="http://schemas.microsoft.com/office/drawing/2010/main">
                <a:solidFill>
                  <a:srgbClr val="FFFFFF"/>
                </a:solidFill>
              </a14:hiddenFill>
            </a:ext>
          </a:extLst>
        </p:spPr>
      </p:pic>
      <p:sp>
        <p:nvSpPr>
          <p:cNvPr id="393221" name="Rectangle 5"/>
          <p:cNvSpPr>
            <a:spLocks noChangeArrowheads="1"/>
          </p:cNvSpPr>
          <p:nvPr/>
        </p:nvSpPr>
        <p:spPr bwMode="auto">
          <a:xfrm>
            <a:off x="2495550" y="188913"/>
            <a:ext cx="7056438" cy="762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Arial" panose="020B0604020202020204" pitchFamily="34" charset="0"/>
              <a:buNone/>
            </a:pPr>
            <a:endParaRPr lang="it-IT" altLang="it-IT" sz="2000">
              <a:solidFill>
                <a:srgbClr val="000000"/>
              </a:solidFill>
            </a:endParaRPr>
          </a:p>
          <a:p>
            <a:pPr>
              <a:spcBef>
                <a:spcPct val="20000"/>
              </a:spcBef>
              <a:buClr>
                <a:schemeClr val="hlink"/>
              </a:buClr>
              <a:buSzPct val="80000"/>
              <a:buFont typeface="Arial" panose="020B0604020202020204" pitchFamily="34" charset="0"/>
              <a:buNone/>
            </a:pPr>
            <a:r>
              <a:rPr lang="it-IT" altLang="it-IT" sz="2000">
                <a:solidFill>
                  <a:srgbClr val="000000"/>
                </a:solidFill>
              </a:rPr>
              <a:t>xxx</a:t>
            </a:r>
          </a:p>
        </p:txBody>
      </p:sp>
      <p:sp>
        <p:nvSpPr>
          <p:cNvPr id="393222" name="Rectangle 6"/>
          <p:cNvSpPr>
            <a:spLocks noChangeArrowheads="1"/>
          </p:cNvSpPr>
          <p:nvPr/>
        </p:nvSpPr>
        <p:spPr bwMode="auto">
          <a:xfrm>
            <a:off x="2324100" y="252091"/>
            <a:ext cx="75438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Arial" panose="020B0604020202020204" pitchFamily="34" charset="0"/>
              <a:buNone/>
            </a:pPr>
            <a:r>
              <a:rPr lang="it-IT" altLang="it-IT" dirty="0" err="1">
                <a:solidFill>
                  <a:srgbClr val="FFFFBD"/>
                </a:solidFill>
                <a:latin typeface="Comic Sans MS" panose="030F0702030302020204" pitchFamily="66" charset="0"/>
              </a:rPr>
              <a:t>Yahweh</a:t>
            </a:r>
            <a:r>
              <a:rPr lang="it-IT" altLang="it-IT" dirty="0">
                <a:solidFill>
                  <a:srgbClr val="FFFFBD"/>
                </a:solidFill>
                <a:latin typeface="Comic Sans MS" panose="030F0702030302020204" pitchFamily="66" charset="0"/>
              </a:rPr>
              <a:t> plasmò “formò”  Eva sulla costola di Adamo?</a:t>
            </a:r>
          </a:p>
        </p:txBody>
      </p:sp>
      <p:sp>
        <p:nvSpPr>
          <p:cNvPr id="393223" name="Rectangle 7"/>
          <p:cNvSpPr>
            <a:spLocks noChangeArrowheads="1"/>
          </p:cNvSpPr>
          <p:nvPr/>
        </p:nvSpPr>
        <p:spPr bwMode="auto">
          <a:xfrm>
            <a:off x="2424114" y="5962651"/>
            <a:ext cx="7272337" cy="90486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Arial" panose="020B0604020202020204" pitchFamily="34" charset="0"/>
              <a:buNone/>
            </a:pPr>
            <a:r>
              <a:rPr lang="it-IT" altLang="it-IT">
                <a:solidFill>
                  <a:srgbClr val="000000"/>
                </a:solidFill>
              </a:rPr>
              <a:t>Xxxx</a:t>
            </a:r>
          </a:p>
          <a:p>
            <a:pPr>
              <a:spcBef>
                <a:spcPct val="20000"/>
              </a:spcBef>
              <a:buClr>
                <a:schemeClr val="hlink"/>
              </a:buClr>
              <a:buSzPct val="80000"/>
              <a:buFont typeface="Arial" panose="020B0604020202020204" pitchFamily="34" charset="0"/>
              <a:buNone/>
            </a:pPr>
            <a:r>
              <a:rPr lang="it-IT" altLang="it-IT">
                <a:solidFill>
                  <a:srgbClr val="000000"/>
                </a:solidFill>
              </a:rPr>
              <a:t>xxxx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393223"/>
                                        </p:tgtEl>
                                      </p:cBhvr>
                                    </p:animEffect>
                                    <p:set>
                                      <p:cBhvr>
                                        <p:cTn id="7" dur="1" fill="hold">
                                          <p:stCondLst>
                                            <p:cond delay="1999"/>
                                          </p:stCondLst>
                                        </p:cTn>
                                        <p:tgtEl>
                                          <p:spTgt spid="3932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3222"/>
                                        </p:tgtEl>
                                        <p:attrNameLst>
                                          <p:attrName>style.visibility</p:attrName>
                                        </p:attrNameLst>
                                      </p:cBhvr>
                                      <p:to>
                                        <p:strVal val="visible"/>
                                      </p:to>
                                    </p:set>
                                    <p:animEffect transition="in" filter="wipe(left)">
                                      <p:cBhvr>
                                        <p:cTn id="12" dur="1250"/>
                                        <p:tgtEl>
                                          <p:spTgt spid="393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2" grpId="0" animBg="1"/>
      <p:bldP spid="3932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4" name="Picture 4" descr="Bibbia LDC Gen cap 2,2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4" y="1857375"/>
            <a:ext cx="8715375" cy="3143250"/>
          </a:xfrm>
          <a:prstGeom prst="rect">
            <a:avLst/>
          </a:prstGeom>
          <a:noFill/>
          <a:extLst>
            <a:ext uri="{909E8E84-426E-40DD-AFC4-6F175D3DCCD1}">
              <a14:hiddenFill xmlns:a14="http://schemas.microsoft.com/office/drawing/2010/main">
                <a:solidFill>
                  <a:srgbClr val="FFFFFF"/>
                </a:solidFill>
              </a14:hiddenFill>
            </a:ext>
          </a:extLst>
        </p:spPr>
      </p:pic>
      <p:sp>
        <p:nvSpPr>
          <p:cNvPr id="276485" name="Rectangle 5"/>
          <p:cNvSpPr>
            <a:spLocks noChangeArrowheads="1"/>
          </p:cNvSpPr>
          <p:nvPr/>
        </p:nvSpPr>
        <p:spPr bwMode="auto">
          <a:xfrm>
            <a:off x="2711451" y="765175"/>
            <a:ext cx="611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80000"/>
              <a:buFont typeface="Arial" panose="020B0604020202020204" pitchFamily="34" charset="0"/>
              <a:buNone/>
            </a:pPr>
            <a:r>
              <a:rPr lang="it-IT" altLang="it-IT" dirty="0">
                <a:solidFill>
                  <a:srgbClr val="FFFFBD"/>
                </a:solidFill>
              </a:rPr>
              <a:t>Adamo ed Eva erano due</a:t>
            </a:r>
            <a:r>
              <a:rPr lang="it-IT" altLang="it-IT" dirty="0"/>
              <a:t> </a:t>
            </a:r>
            <a:r>
              <a:rPr lang="it-IT" altLang="it-IT" dirty="0">
                <a:solidFill>
                  <a:srgbClr val="FF6600"/>
                </a:solidFill>
              </a:rPr>
              <a:t>nudisti</a:t>
            </a:r>
            <a:r>
              <a:rPr lang="it-IT" altLang="it-IT" dirty="0"/>
              <a:t> </a:t>
            </a:r>
            <a:r>
              <a:rPr lang="it-IT" altLang="it-IT" dirty="0">
                <a:solidFill>
                  <a:srgbClr val="FFFFBD"/>
                </a:solidFill>
              </a:rPr>
              <a:t>spudorati?</a:t>
            </a:r>
          </a:p>
        </p:txBody>
      </p:sp>
      <p:sp>
        <p:nvSpPr>
          <p:cNvPr id="276486" name="Line 6"/>
          <p:cNvSpPr>
            <a:spLocks noChangeShapeType="1"/>
          </p:cNvSpPr>
          <p:nvPr/>
        </p:nvSpPr>
        <p:spPr bwMode="auto">
          <a:xfrm>
            <a:off x="2566989" y="4724400"/>
            <a:ext cx="720725"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487" name="Line 7"/>
          <p:cNvSpPr>
            <a:spLocks noChangeShapeType="1"/>
          </p:cNvSpPr>
          <p:nvPr/>
        </p:nvSpPr>
        <p:spPr bwMode="auto">
          <a:xfrm>
            <a:off x="4224338" y="4724400"/>
            <a:ext cx="3600450"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6"/>
                                        </p:tgtEl>
                                        <p:attrNameLst>
                                          <p:attrName>style.visibility</p:attrName>
                                        </p:attrNameLst>
                                      </p:cBhvr>
                                      <p:to>
                                        <p:strVal val="visible"/>
                                      </p:to>
                                    </p:set>
                                    <p:animEffect transition="in" filter="wipe(left)">
                                      <p:cBhvr>
                                        <p:cTn id="7" dur="2000"/>
                                        <p:tgtEl>
                                          <p:spTgt spid="2764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487"/>
                                        </p:tgtEl>
                                        <p:attrNameLst>
                                          <p:attrName>style.visibility</p:attrName>
                                        </p:attrNameLst>
                                      </p:cBhvr>
                                      <p:to>
                                        <p:strVal val="visible"/>
                                      </p:to>
                                    </p:set>
                                    <p:animEffect transition="in" filter="wipe(left)">
                                      <p:cBhvr>
                                        <p:cTn id="12" dur="2000"/>
                                        <p:tgtEl>
                                          <p:spTgt spid="2764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485"/>
                                        </p:tgtEl>
                                        <p:attrNameLst>
                                          <p:attrName>style.visibility</p:attrName>
                                        </p:attrNameLst>
                                      </p:cBhvr>
                                      <p:to>
                                        <p:strVal val="visible"/>
                                      </p:to>
                                    </p:set>
                                    <p:animEffect transition="in" filter="wipe(left)">
                                      <p:cBhvr>
                                        <p:cTn id="17" dur="2000"/>
                                        <p:tgtEl>
                                          <p:spTgt spid="276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5" grpId="0"/>
      <p:bldP spid="276486" grpId="0" animBg="1"/>
      <p:bldP spid="27648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2" name="Picture 4" descr="Bibbia LDC Gen cap 3,1-5"/>
          <p:cNvPicPr>
            <a:picLocks noChangeAspect="1" noChangeArrowheads="1"/>
          </p:cNvPicPr>
          <p:nvPr/>
        </p:nvPicPr>
        <p:blipFill rotWithShape="1">
          <a:blip r:embed="rId2">
            <a:extLst>
              <a:ext uri="{28A0092B-C50C-407E-A947-70E740481C1C}">
                <a14:useLocalDpi xmlns:a14="http://schemas.microsoft.com/office/drawing/2010/main" val="0"/>
              </a:ext>
            </a:extLst>
          </a:blip>
          <a:srcRect l="2229"/>
          <a:stretch/>
        </p:blipFill>
        <p:spPr bwMode="auto">
          <a:xfrm>
            <a:off x="3215679" y="984251"/>
            <a:ext cx="6312495" cy="5757863"/>
          </a:xfrm>
          <a:prstGeom prst="rect">
            <a:avLst/>
          </a:prstGeom>
          <a:noFill/>
          <a:extLst>
            <a:ext uri="{909E8E84-426E-40DD-AFC4-6F175D3DCCD1}">
              <a14:hiddenFill xmlns:a14="http://schemas.microsoft.com/office/drawing/2010/main">
                <a:solidFill>
                  <a:srgbClr val="FFFFFF"/>
                </a:solidFill>
              </a14:hiddenFill>
            </a:ext>
          </a:extLst>
        </p:spPr>
      </p:pic>
      <p:sp>
        <p:nvSpPr>
          <p:cNvPr id="278533" name="Rectangle 5"/>
          <p:cNvSpPr>
            <a:spLocks noChangeArrowheads="1"/>
          </p:cNvSpPr>
          <p:nvPr/>
        </p:nvSpPr>
        <p:spPr bwMode="auto">
          <a:xfrm>
            <a:off x="1524000" y="1428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dirty="0">
                <a:solidFill>
                  <a:srgbClr val="FFFFBD"/>
                </a:solidFill>
                <a:cs typeface="Arial" panose="020B0604020202020204" pitchFamily="34" charset="0"/>
              </a:rPr>
              <a:t>Un </a:t>
            </a:r>
            <a:r>
              <a:rPr lang="it-IT" altLang="it-IT" dirty="0">
                <a:solidFill>
                  <a:srgbClr val="FF6600"/>
                </a:solidFill>
                <a:cs typeface="Arial" panose="020B0604020202020204" pitchFamily="34" charset="0"/>
              </a:rPr>
              <a:t>serpente parlante</a:t>
            </a:r>
            <a:r>
              <a:rPr lang="it-IT" altLang="it-IT" dirty="0">
                <a:solidFill>
                  <a:srgbClr val="FFFFBD"/>
                </a:solidFill>
                <a:cs typeface="Arial" panose="020B0604020202020204" pitchFamily="34" charset="0"/>
              </a:rPr>
              <a:t>? Che significa serpente?</a:t>
            </a:r>
          </a:p>
          <a:p>
            <a:r>
              <a:rPr lang="it-IT" altLang="it-IT" dirty="0">
                <a:solidFill>
                  <a:srgbClr val="FFFFBD"/>
                </a:solidFill>
                <a:cs typeface="Arial" panose="020B0604020202020204" pitchFamily="34" charset="0"/>
              </a:rPr>
              <a:t>Che significa “</a:t>
            </a:r>
            <a:r>
              <a:rPr lang="it-IT" altLang="it-IT" dirty="0">
                <a:solidFill>
                  <a:srgbClr val="FF6600"/>
                </a:solidFill>
                <a:cs typeface="Arial" panose="020B0604020202020204" pitchFamily="34" charset="0"/>
              </a:rPr>
              <a:t>diventerete</a:t>
            </a:r>
            <a:r>
              <a:rPr lang="it-IT" altLang="it-IT" dirty="0">
                <a:cs typeface="Arial" panose="020B0604020202020204" pitchFamily="34" charset="0"/>
              </a:rPr>
              <a:t> </a:t>
            </a:r>
            <a:r>
              <a:rPr lang="it-IT" altLang="it-IT" dirty="0">
                <a:solidFill>
                  <a:srgbClr val="FF6600"/>
                </a:solidFill>
                <a:cs typeface="Arial" panose="020B0604020202020204" pitchFamily="34" charset="0"/>
              </a:rPr>
              <a:t>come Lui…</a:t>
            </a:r>
            <a:r>
              <a:rPr lang="it-IT" altLang="it-IT" dirty="0">
                <a:solidFill>
                  <a:srgbClr val="FFFFBD"/>
                </a:solidFill>
                <a:cs typeface="Arial" panose="020B0604020202020204" pitchFamily="34" charset="0"/>
              </a:rPr>
              <a:t>”</a:t>
            </a:r>
            <a:r>
              <a:rPr lang="it-IT" altLang="it-IT" dirty="0">
                <a:cs typeface="Arial" panose="020B0604020202020204" pitchFamily="34" charset="0"/>
              </a:rPr>
              <a:t> </a:t>
            </a:r>
            <a:r>
              <a:rPr lang="it-IT" altLang="it-IT" dirty="0">
                <a:solidFill>
                  <a:srgbClr val="FFFFBD"/>
                </a:solidFill>
                <a:cs typeface="Arial" panose="020B0604020202020204" pitchFamily="34" charset="0"/>
              </a:rPr>
              <a:t>? E’ il peccato originale?</a:t>
            </a:r>
          </a:p>
        </p:txBody>
      </p:sp>
      <p:sp>
        <p:nvSpPr>
          <p:cNvPr id="278534" name="Line 6"/>
          <p:cNvSpPr>
            <a:spLocks noChangeShapeType="1"/>
          </p:cNvSpPr>
          <p:nvPr/>
        </p:nvSpPr>
        <p:spPr bwMode="auto">
          <a:xfrm>
            <a:off x="5303912" y="2708920"/>
            <a:ext cx="216024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8535" name="Line 7"/>
          <p:cNvSpPr>
            <a:spLocks noChangeShapeType="1"/>
          </p:cNvSpPr>
          <p:nvPr/>
        </p:nvSpPr>
        <p:spPr bwMode="auto">
          <a:xfrm>
            <a:off x="4583832" y="2060848"/>
            <a:ext cx="122396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 name="Line 6"/>
          <p:cNvSpPr>
            <a:spLocks noChangeShapeType="1"/>
          </p:cNvSpPr>
          <p:nvPr/>
        </p:nvSpPr>
        <p:spPr bwMode="auto">
          <a:xfrm>
            <a:off x="6960096" y="6381328"/>
            <a:ext cx="2232248"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cxnSp>
        <p:nvCxnSpPr>
          <p:cNvPr id="3" name="Connettore 2 2"/>
          <p:cNvCxnSpPr/>
          <p:nvPr/>
        </p:nvCxnSpPr>
        <p:spPr>
          <a:xfrm flipH="1">
            <a:off x="9624392" y="5589240"/>
            <a:ext cx="1043608" cy="7200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5"/>
                                        </p:tgtEl>
                                        <p:attrNameLst>
                                          <p:attrName>style.visibility</p:attrName>
                                        </p:attrNameLst>
                                      </p:cBhvr>
                                      <p:to>
                                        <p:strVal val="visible"/>
                                      </p:to>
                                    </p:set>
                                    <p:animEffect transition="in" filter="wipe(left)">
                                      <p:cBhvr>
                                        <p:cTn id="7" dur="1500"/>
                                        <p:tgtEl>
                                          <p:spTgt spid="2785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4"/>
                                        </p:tgtEl>
                                        <p:attrNameLst>
                                          <p:attrName>style.visibility</p:attrName>
                                        </p:attrNameLst>
                                      </p:cBhvr>
                                      <p:to>
                                        <p:strVal val="visible"/>
                                      </p:to>
                                    </p:set>
                                    <p:animEffect transition="in" filter="wipe(left)">
                                      <p:cBhvr>
                                        <p:cTn id="12" dur="1500"/>
                                        <p:tgtEl>
                                          <p:spTgt spid="2785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8533">
                                            <p:txEl>
                                              <p:pRg st="0" end="0"/>
                                            </p:txEl>
                                          </p:spTgt>
                                        </p:tgtEl>
                                        <p:attrNameLst>
                                          <p:attrName>style.visibility</p:attrName>
                                        </p:attrNameLst>
                                      </p:cBhvr>
                                      <p:to>
                                        <p:strVal val="visible"/>
                                      </p:to>
                                    </p:set>
                                    <p:animEffect transition="in" filter="wipe(left)">
                                      <p:cBhvr>
                                        <p:cTn id="17" dur="2000"/>
                                        <p:tgtEl>
                                          <p:spTgt spid="2785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8533">
                                            <p:txEl>
                                              <p:pRg st="1" end="1"/>
                                            </p:txEl>
                                          </p:spTgt>
                                        </p:tgtEl>
                                        <p:attrNameLst>
                                          <p:attrName>style.visibility</p:attrName>
                                        </p:attrNameLst>
                                      </p:cBhvr>
                                      <p:to>
                                        <p:strVal val="visible"/>
                                      </p:to>
                                    </p:set>
                                    <p:animEffect transition="in" filter="wipe(left)">
                                      <p:cBhvr>
                                        <p:cTn id="32" dur="3000"/>
                                        <p:tgtEl>
                                          <p:spTgt spid="2785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4" grpId="0" animBg="1"/>
      <p:bldP spid="27853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244" name="Picture 4" descr="App0004b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51" y="190500"/>
            <a:ext cx="4498975" cy="6478588"/>
          </a:xfrm>
          <a:prstGeom prst="rect">
            <a:avLst/>
          </a:prstGeom>
          <a:noFill/>
          <a:extLst>
            <a:ext uri="{909E8E84-426E-40DD-AFC4-6F175D3DCCD1}">
              <a14:hiddenFill xmlns:a14="http://schemas.microsoft.com/office/drawing/2010/main">
                <a:solidFill>
                  <a:srgbClr val="FFFFFF"/>
                </a:solidFill>
              </a14:hiddenFill>
            </a:ext>
          </a:extLst>
        </p:spPr>
      </p:pic>
      <p:sp>
        <p:nvSpPr>
          <p:cNvPr id="394245" name="Rectangle 5"/>
          <p:cNvSpPr>
            <a:spLocks noChangeArrowheads="1"/>
          </p:cNvSpPr>
          <p:nvPr/>
        </p:nvSpPr>
        <p:spPr bwMode="auto">
          <a:xfrm>
            <a:off x="1847850" y="620713"/>
            <a:ext cx="2592388"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000" dirty="0">
                <a:solidFill>
                  <a:srgbClr val="FFFFBD"/>
                </a:solidFill>
              </a:rPr>
              <a:t>La disobbedienza </a:t>
            </a:r>
          </a:p>
          <a:p>
            <a:r>
              <a:rPr lang="it-IT" altLang="it-IT" sz="2000" dirty="0">
                <a:solidFill>
                  <a:srgbClr val="FFFFBD"/>
                </a:solidFill>
              </a:rPr>
              <a:t>negli affreschi della cappella Sistina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4245"/>
                                        </p:tgtEl>
                                        <p:attrNameLst>
                                          <p:attrName>style.visibility</p:attrName>
                                        </p:attrNameLst>
                                      </p:cBhvr>
                                      <p:to>
                                        <p:strVal val="visible"/>
                                      </p:to>
                                    </p:set>
                                    <p:animEffect transition="in" filter="fade">
                                      <p:cBhvr>
                                        <p:cTn id="7" dur="1000"/>
                                        <p:tgtEl>
                                          <p:spTgt spid="394245"/>
                                        </p:tgtEl>
                                      </p:cBhvr>
                                    </p:animEffect>
                                    <p:anim calcmode="lin" valueType="num">
                                      <p:cBhvr>
                                        <p:cTn id="8" dur="1000" fill="hold"/>
                                        <p:tgtEl>
                                          <p:spTgt spid="394245"/>
                                        </p:tgtEl>
                                        <p:attrNameLst>
                                          <p:attrName>ppt_x</p:attrName>
                                        </p:attrNameLst>
                                      </p:cBhvr>
                                      <p:tavLst>
                                        <p:tav tm="0">
                                          <p:val>
                                            <p:strVal val="#ppt_x"/>
                                          </p:val>
                                        </p:tav>
                                        <p:tav tm="100000">
                                          <p:val>
                                            <p:strVal val="#ppt_x"/>
                                          </p:val>
                                        </p:tav>
                                      </p:tavLst>
                                    </p:anim>
                                    <p:anim calcmode="lin" valueType="num">
                                      <p:cBhvr>
                                        <p:cTn id="9" dur="1000" fill="hold"/>
                                        <p:tgtEl>
                                          <p:spTgt spid="394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2" name="Picture 4" descr="App0004b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981075"/>
            <a:ext cx="4559300" cy="4319588"/>
          </a:xfrm>
          <a:prstGeom prst="rect">
            <a:avLst/>
          </a:prstGeom>
          <a:noFill/>
          <a:extLst>
            <a:ext uri="{909E8E84-426E-40DD-AFC4-6F175D3DCCD1}">
              <a14:hiddenFill xmlns:a14="http://schemas.microsoft.com/office/drawing/2010/main">
                <a:solidFill>
                  <a:srgbClr val="FFFFFF"/>
                </a:solidFill>
              </a14:hiddenFill>
            </a:ext>
          </a:extLst>
        </p:spPr>
      </p:pic>
      <p:pic>
        <p:nvPicPr>
          <p:cNvPr id="396293" name="Picture 5" descr="App0004b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3" y="981075"/>
            <a:ext cx="4246562" cy="431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6293"/>
                                        </p:tgtEl>
                                        <p:attrNameLst>
                                          <p:attrName>style.visibility</p:attrName>
                                        </p:attrNameLst>
                                      </p:cBhvr>
                                      <p:to>
                                        <p:strVal val="visible"/>
                                      </p:to>
                                    </p:set>
                                    <p:animEffect transition="in" filter="fade">
                                      <p:cBhvr>
                                        <p:cTn id="7" dur="2000"/>
                                        <p:tgtEl>
                                          <p:spTgt spid="396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6" name="Picture 4" descr="Bibbia LDC Gen cap 3,6-11JPG"/>
          <p:cNvPicPr>
            <a:picLocks noChangeAspect="1" noChangeArrowheads="1"/>
          </p:cNvPicPr>
          <p:nvPr/>
        </p:nvPicPr>
        <p:blipFill rotWithShape="1">
          <a:blip r:embed="rId3">
            <a:extLst>
              <a:ext uri="{28A0092B-C50C-407E-A947-70E740481C1C}">
                <a14:useLocalDpi xmlns:a14="http://schemas.microsoft.com/office/drawing/2010/main" val="0"/>
              </a:ext>
            </a:extLst>
          </a:blip>
          <a:srcRect l="5308"/>
          <a:stretch/>
        </p:blipFill>
        <p:spPr bwMode="auto">
          <a:xfrm>
            <a:off x="4799856" y="692150"/>
            <a:ext cx="5112495" cy="6019800"/>
          </a:xfrm>
          <a:prstGeom prst="rect">
            <a:avLst/>
          </a:prstGeom>
          <a:noFill/>
          <a:extLst>
            <a:ext uri="{909E8E84-426E-40DD-AFC4-6F175D3DCCD1}">
              <a14:hiddenFill xmlns:a14="http://schemas.microsoft.com/office/drawing/2010/main">
                <a:solidFill>
                  <a:srgbClr val="FFFFFF"/>
                </a:solidFill>
              </a14:hiddenFill>
            </a:ext>
          </a:extLst>
        </p:spPr>
      </p:pic>
      <p:sp>
        <p:nvSpPr>
          <p:cNvPr id="279557" name="Rectangle 5"/>
          <p:cNvSpPr>
            <a:spLocks noChangeArrowheads="1"/>
          </p:cNvSpPr>
          <p:nvPr/>
        </p:nvSpPr>
        <p:spPr bwMode="auto">
          <a:xfrm>
            <a:off x="1654175" y="188913"/>
            <a:ext cx="8834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80000"/>
              <a:buFont typeface="Arial" panose="020B0604020202020204" pitchFamily="34" charset="0"/>
              <a:buNone/>
            </a:pPr>
            <a:r>
              <a:rPr lang="it-IT" altLang="it-IT" dirty="0">
                <a:solidFill>
                  <a:srgbClr val="FF6600"/>
                </a:solidFill>
              </a:rPr>
              <a:t>Chi comanda?</a:t>
            </a:r>
            <a:r>
              <a:rPr lang="it-IT" altLang="it-IT" dirty="0">
                <a:solidFill>
                  <a:srgbClr val="FF3300"/>
                </a:solidFill>
              </a:rPr>
              <a:t> </a:t>
            </a:r>
            <a:r>
              <a:rPr lang="it-IT" altLang="it-IT" dirty="0">
                <a:solidFill>
                  <a:srgbClr val="FFFFBD"/>
                </a:solidFill>
              </a:rPr>
              <a:t>La donna o l’uomo? Maschilismo o femminismo?</a:t>
            </a:r>
          </a:p>
        </p:txBody>
      </p:sp>
      <p:sp>
        <p:nvSpPr>
          <p:cNvPr id="279559" name="Line 7"/>
          <p:cNvSpPr>
            <a:spLocks noChangeShapeType="1"/>
          </p:cNvSpPr>
          <p:nvPr/>
        </p:nvSpPr>
        <p:spPr bwMode="auto">
          <a:xfrm>
            <a:off x="5089525" y="5445125"/>
            <a:ext cx="4535488"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9560" name="Line 8"/>
          <p:cNvSpPr>
            <a:spLocks noChangeShapeType="1"/>
          </p:cNvSpPr>
          <p:nvPr/>
        </p:nvSpPr>
        <p:spPr bwMode="auto">
          <a:xfrm flipV="1">
            <a:off x="5664200" y="2060575"/>
            <a:ext cx="2952750"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9561" name="Rectangle 9"/>
          <p:cNvSpPr>
            <a:spLocks noChangeArrowheads="1"/>
          </p:cNvSpPr>
          <p:nvPr/>
        </p:nvSpPr>
        <p:spPr bwMode="auto">
          <a:xfrm>
            <a:off x="1631950" y="1268413"/>
            <a:ext cx="2736850" cy="127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Arial" panose="020B0604020202020204" pitchFamily="34" charset="0"/>
              <a:buNone/>
            </a:pPr>
            <a:r>
              <a:rPr lang="it-IT" altLang="it-IT" dirty="0">
                <a:solidFill>
                  <a:srgbClr val="FFFFBD"/>
                </a:solidFill>
              </a:rPr>
              <a:t>Perché iniziarono</a:t>
            </a:r>
            <a:r>
              <a:rPr lang="it-IT" altLang="it-IT" dirty="0"/>
              <a:t> </a:t>
            </a:r>
            <a:r>
              <a:rPr lang="it-IT" altLang="it-IT" dirty="0">
                <a:solidFill>
                  <a:srgbClr val="FFFFBD"/>
                </a:solidFill>
              </a:rPr>
              <a:t>a </a:t>
            </a:r>
            <a:r>
              <a:rPr lang="it-IT" altLang="it-IT" dirty="0">
                <a:solidFill>
                  <a:srgbClr val="FF6600"/>
                </a:solidFill>
              </a:rPr>
              <a:t>vergognarsi</a:t>
            </a:r>
            <a:r>
              <a:rPr lang="it-IT" altLang="it-IT" dirty="0"/>
              <a:t> </a:t>
            </a:r>
          </a:p>
          <a:p>
            <a:pPr>
              <a:spcBef>
                <a:spcPct val="20000"/>
              </a:spcBef>
              <a:buClr>
                <a:schemeClr val="hlink"/>
              </a:buClr>
              <a:buSzPct val="80000"/>
              <a:buFont typeface="Arial" panose="020B0604020202020204" pitchFamily="34" charset="0"/>
              <a:buNone/>
            </a:pPr>
            <a:r>
              <a:rPr lang="it-IT" altLang="it-IT" dirty="0">
                <a:solidFill>
                  <a:srgbClr val="FFFFBD"/>
                </a:solidFill>
              </a:rPr>
              <a:t>e ad avere paura?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9560"/>
                                        </p:tgtEl>
                                        <p:attrNameLst>
                                          <p:attrName>style.visibility</p:attrName>
                                        </p:attrNameLst>
                                      </p:cBhvr>
                                      <p:to>
                                        <p:strVal val="visible"/>
                                      </p:to>
                                    </p:set>
                                    <p:animEffect transition="in" filter="wipe(left)">
                                      <p:cBhvr>
                                        <p:cTn id="7" dur="2000"/>
                                        <p:tgtEl>
                                          <p:spTgt spid="2795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9557"/>
                                        </p:tgtEl>
                                        <p:attrNameLst>
                                          <p:attrName>style.visibility</p:attrName>
                                        </p:attrNameLst>
                                      </p:cBhvr>
                                      <p:to>
                                        <p:strVal val="visible"/>
                                      </p:to>
                                    </p:set>
                                    <p:animEffect transition="in" filter="wipe(left)">
                                      <p:cBhvr>
                                        <p:cTn id="12" dur="2000"/>
                                        <p:tgtEl>
                                          <p:spTgt spid="2795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9559"/>
                                        </p:tgtEl>
                                        <p:attrNameLst>
                                          <p:attrName>style.visibility</p:attrName>
                                        </p:attrNameLst>
                                      </p:cBhvr>
                                      <p:to>
                                        <p:strVal val="visible"/>
                                      </p:to>
                                    </p:set>
                                    <p:animEffect transition="in" filter="wipe(left)">
                                      <p:cBhvr>
                                        <p:cTn id="17" dur="2000"/>
                                        <p:tgtEl>
                                          <p:spTgt spid="27955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9561"/>
                                        </p:tgtEl>
                                        <p:attrNameLst>
                                          <p:attrName>style.visibility</p:attrName>
                                        </p:attrNameLst>
                                      </p:cBhvr>
                                      <p:to>
                                        <p:strVal val="visible"/>
                                      </p:to>
                                    </p:set>
                                    <p:animEffect transition="in" filter="fade">
                                      <p:cBhvr>
                                        <p:cTn id="22" dur="1000"/>
                                        <p:tgtEl>
                                          <p:spTgt spid="279561"/>
                                        </p:tgtEl>
                                      </p:cBhvr>
                                    </p:animEffect>
                                    <p:anim calcmode="lin" valueType="num">
                                      <p:cBhvr>
                                        <p:cTn id="23" dur="1000" fill="hold"/>
                                        <p:tgtEl>
                                          <p:spTgt spid="279561"/>
                                        </p:tgtEl>
                                        <p:attrNameLst>
                                          <p:attrName>ppt_x</p:attrName>
                                        </p:attrNameLst>
                                      </p:cBhvr>
                                      <p:tavLst>
                                        <p:tav tm="0">
                                          <p:val>
                                            <p:strVal val="#ppt_x"/>
                                          </p:val>
                                        </p:tav>
                                        <p:tav tm="100000">
                                          <p:val>
                                            <p:strVal val="#ppt_x"/>
                                          </p:val>
                                        </p:tav>
                                      </p:tavLst>
                                    </p:anim>
                                    <p:anim calcmode="lin" valueType="num">
                                      <p:cBhvr>
                                        <p:cTn id="24" dur="1000" fill="hold"/>
                                        <p:tgtEl>
                                          <p:spTgt spid="2795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7" grpId="0"/>
      <p:bldP spid="279559" grpId="0" animBg="1"/>
      <p:bldP spid="279560" grpId="0" animBg="1"/>
      <p:bldP spid="2795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2" name="Picture 4" descr="SCANNER BIBBIA LDC GEN 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64" y="19050"/>
            <a:ext cx="9075737" cy="683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82" name="Picture 6" descr="Bibbia LDC Gen cap 3,1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484314"/>
            <a:ext cx="7916862" cy="3729037"/>
          </a:xfrm>
          <a:prstGeom prst="rect">
            <a:avLst/>
          </a:prstGeom>
          <a:noFill/>
          <a:extLst>
            <a:ext uri="{909E8E84-426E-40DD-AFC4-6F175D3DCCD1}">
              <a14:hiddenFill xmlns:a14="http://schemas.microsoft.com/office/drawing/2010/main">
                <a:solidFill>
                  <a:srgbClr val="FFFFFF"/>
                </a:solidFill>
              </a14:hiddenFill>
            </a:ext>
          </a:extLst>
        </p:spPr>
      </p:pic>
      <p:sp>
        <p:nvSpPr>
          <p:cNvPr id="280583" name="Rectangle 7"/>
          <p:cNvSpPr>
            <a:spLocks noChangeArrowheads="1"/>
          </p:cNvSpPr>
          <p:nvPr/>
        </p:nvSpPr>
        <p:spPr bwMode="auto">
          <a:xfrm>
            <a:off x="4583114" y="577851"/>
            <a:ext cx="37671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80000"/>
              <a:buFont typeface="Arial" panose="020B0604020202020204" pitchFamily="34" charset="0"/>
              <a:buNone/>
            </a:pPr>
            <a:r>
              <a:rPr lang="it-IT" altLang="it-IT" sz="2800" dirty="0">
                <a:solidFill>
                  <a:srgbClr val="FFFFBD"/>
                </a:solidFill>
                <a:cs typeface="Arial" panose="020B0604020202020204" pitchFamily="34" charset="0"/>
              </a:rPr>
              <a:t>Di chi è la vera</a:t>
            </a:r>
            <a:r>
              <a:rPr lang="it-IT" altLang="it-IT" sz="2800" dirty="0">
                <a:cs typeface="Arial" panose="020B0604020202020204" pitchFamily="34" charset="0"/>
              </a:rPr>
              <a:t> </a:t>
            </a:r>
            <a:r>
              <a:rPr lang="it-IT" altLang="it-IT" sz="2800" dirty="0">
                <a:solidFill>
                  <a:srgbClr val="FF6600"/>
                </a:solidFill>
                <a:cs typeface="Arial" panose="020B0604020202020204" pitchFamily="34" charset="0"/>
              </a:rPr>
              <a:t>colpa</a:t>
            </a:r>
            <a:r>
              <a:rPr lang="it-IT" altLang="it-IT" dirty="0">
                <a:solidFill>
                  <a:srgbClr val="FFFFBD"/>
                </a:solidFill>
                <a:effectLst>
                  <a:outerShdw blurRad="38100" dist="38100" dir="2700000" algn="tl">
                    <a:srgbClr val="FFFFFF"/>
                  </a:outerShdw>
                </a:effectLst>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0583"/>
                                        </p:tgtEl>
                                        <p:attrNameLst>
                                          <p:attrName>style.visibility</p:attrName>
                                        </p:attrNameLst>
                                      </p:cBhvr>
                                      <p:to>
                                        <p:strVal val="visible"/>
                                      </p:to>
                                    </p:set>
                                    <p:animEffect transition="in" filter="wipe(left)">
                                      <p:cBhvr>
                                        <p:cTn id="7" dur="2000"/>
                                        <p:tgtEl>
                                          <p:spTgt spid="280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4" name="Picture 4" descr="Bibbia LDC Gen cap 3,14-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6" y="188914"/>
            <a:ext cx="6823075" cy="6478587"/>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1605" name="Rectangle 5" descr="Stampati"/>
          <p:cNvSpPr>
            <a:spLocks noChangeArrowheads="1"/>
          </p:cNvSpPr>
          <p:nvPr/>
        </p:nvSpPr>
        <p:spPr bwMode="auto">
          <a:xfrm>
            <a:off x="8472489" y="4365626"/>
            <a:ext cx="1944687" cy="646331"/>
          </a:xfrm>
          <a:prstGeom prst="rect">
            <a:avLst/>
          </a:prstGeom>
          <a:blipFill dpi="0" rotWithShape="1">
            <a:blip r:embed="rId4"/>
            <a:srcRect/>
            <a:tile tx="0" ty="0" sx="100000" sy="100000" flip="none" algn="tl"/>
          </a:blip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Arial" panose="020B0604020202020204" pitchFamily="34" charset="0"/>
              <a:buNone/>
            </a:pPr>
            <a:r>
              <a:rPr lang="it-IT" altLang="it-IT" sz="3600" b="1" dirty="0">
                <a:solidFill>
                  <a:srgbClr val="0033CC"/>
                </a:solidFill>
                <a:latin typeface="Comic Sans MS" panose="030F0702030302020204" pitchFamily="66" charset="0"/>
              </a:rPr>
              <a:t>Maria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1605"/>
                                        </p:tgtEl>
                                        <p:attrNameLst>
                                          <p:attrName>style.visibility</p:attrName>
                                        </p:attrNameLst>
                                      </p:cBhvr>
                                      <p:to>
                                        <p:strVal val="visible"/>
                                      </p:to>
                                    </p:set>
                                    <p:animEffect transition="in" filter="wipe(left)">
                                      <p:cBhvr>
                                        <p:cTn id="7" dur="1500"/>
                                        <p:tgtEl>
                                          <p:spTgt spid="281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7" name="Picture 3" descr="Bibbia LDC Gen cap 3,16-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263525"/>
            <a:ext cx="6985000" cy="6478588"/>
          </a:xfrm>
          <a:prstGeom prst="rect">
            <a:avLst/>
          </a:prstGeom>
          <a:noFill/>
          <a:extLst>
            <a:ext uri="{909E8E84-426E-40DD-AFC4-6F175D3DCCD1}">
              <a14:hiddenFill xmlns:a14="http://schemas.microsoft.com/office/drawing/2010/main">
                <a:solidFill>
                  <a:srgbClr val="FFFFFF"/>
                </a:solidFill>
              </a14:hiddenFill>
            </a:ext>
          </a:extLst>
        </p:spPr>
      </p:pic>
      <p:sp>
        <p:nvSpPr>
          <p:cNvPr id="282628" name="Line 4"/>
          <p:cNvSpPr>
            <a:spLocks noChangeShapeType="1"/>
          </p:cNvSpPr>
          <p:nvPr/>
        </p:nvSpPr>
        <p:spPr bwMode="auto">
          <a:xfrm>
            <a:off x="4151314" y="2133600"/>
            <a:ext cx="4465637"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2629" name="Line 5"/>
          <p:cNvSpPr>
            <a:spLocks noChangeShapeType="1"/>
          </p:cNvSpPr>
          <p:nvPr/>
        </p:nvSpPr>
        <p:spPr bwMode="auto">
          <a:xfrm>
            <a:off x="3648076" y="6669088"/>
            <a:ext cx="3311525"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wipe(left)">
                                      <p:cBhvr>
                                        <p:cTn id="7" dur="2000"/>
                                        <p:tgtEl>
                                          <p:spTgt spid="2826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2629"/>
                                        </p:tgtEl>
                                        <p:attrNameLst>
                                          <p:attrName>style.visibility</p:attrName>
                                        </p:attrNameLst>
                                      </p:cBhvr>
                                      <p:to>
                                        <p:strVal val="visible"/>
                                      </p:to>
                                    </p:set>
                                    <p:animEffect transition="in" filter="wipe(left)">
                                      <p:cBhvr>
                                        <p:cTn id="12" dur="2000"/>
                                        <p:tgtEl>
                                          <p:spTgt spid="282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animBg="1"/>
      <p:bldP spid="2826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rgbClr val="002060"/>
            </a:gs>
            <a:gs pos="81000">
              <a:schemeClr val="accent5">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92196" name="Picture 4" descr="03 Adamo ed Eva cacci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89" y="828675"/>
            <a:ext cx="7362825" cy="5200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A4B0C2"/>
            </a:gs>
            <a:gs pos="0">
              <a:schemeClr val="accent1">
                <a:lumMod val="5000"/>
                <a:lumOff val="95000"/>
              </a:schemeClr>
            </a:gs>
            <a:gs pos="0">
              <a:schemeClr val="accent1">
                <a:lumMod val="45000"/>
                <a:lumOff val="55000"/>
              </a:schemeClr>
            </a:gs>
            <a:gs pos="83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424963" name="Rectangle 3" descr="Stampati"/>
          <p:cNvSpPr>
            <a:spLocks noGrp="1" noChangeArrowheads="1"/>
          </p:cNvSpPr>
          <p:nvPr>
            <p:ph type="body" idx="4294967295"/>
          </p:nvPr>
        </p:nvSpPr>
        <p:spPr>
          <a:xfrm>
            <a:off x="1019437" y="654050"/>
            <a:ext cx="10153127" cy="5549900"/>
          </a:xfrm>
          <a:blipFill dpi="0" rotWithShape="1">
            <a:blip r:embed="rId2"/>
            <a:srcRect/>
            <a:tile tx="0" ty="0" sx="100000" sy="100000" flip="none" algn="tl"/>
          </a:blipFill>
          <a:ln w="38100">
            <a:solidFill>
              <a:srgbClr val="FF3300"/>
            </a:solidFill>
            <a:miter lim="800000"/>
            <a:headEnd/>
            <a:tailEnd/>
          </a:ln>
        </p:spPr>
        <p:txBody>
          <a:bodyPr/>
          <a:lstStyle/>
          <a:p>
            <a:pPr algn="ctr">
              <a:buFontTx/>
              <a:buNone/>
            </a:pPr>
            <a:endParaRPr lang="it-IT" altLang="it-IT" dirty="0">
              <a:solidFill>
                <a:schemeClr val="bg1"/>
              </a:solidFill>
              <a:latin typeface="Comic Sans MS" panose="030F0702030302020204" pitchFamily="66" charset="0"/>
            </a:endParaRPr>
          </a:p>
          <a:p>
            <a:pPr algn="ctr">
              <a:buFontTx/>
              <a:buNone/>
            </a:pPr>
            <a:endParaRPr lang="it-IT" altLang="it-IT" dirty="0">
              <a:solidFill>
                <a:schemeClr val="bg1"/>
              </a:solidFill>
              <a:latin typeface="Comic Sans MS" panose="030F0702030302020204" pitchFamily="66" charset="0"/>
            </a:endParaRPr>
          </a:p>
          <a:p>
            <a:pPr algn="ctr">
              <a:lnSpc>
                <a:spcPct val="150000"/>
              </a:lnSpc>
              <a:buFontTx/>
              <a:buNone/>
            </a:pPr>
            <a:r>
              <a:rPr lang="it-IT" altLang="it-IT" sz="4000" b="1" dirty="0">
                <a:solidFill>
                  <a:srgbClr val="000000"/>
                </a:solidFill>
                <a:latin typeface="Comic Sans MS" panose="030F0702030302020204" pitchFamily="66" charset="0"/>
              </a:rPr>
              <a:t>Spiegazione esegetica </a:t>
            </a:r>
          </a:p>
          <a:p>
            <a:pPr algn="ctr">
              <a:lnSpc>
                <a:spcPct val="150000"/>
              </a:lnSpc>
              <a:buFontTx/>
              <a:buNone/>
            </a:pPr>
            <a:r>
              <a:rPr lang="it-IT" altLang="it-IT" sz="4000" b="1" dirty="0">
                <a:solidFill>
                  <a:srgbClr val="000000"/>
                </a:solidFill>
                <a:latin typeface="Comic Sans MS" panose="030F0702030302020204" pitchFamily="66" charset="0"/>
              </a:rPr>
              <a:t>dei primi capitoli della Genesi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A4B0C2"/>
            </a:gs>
            <a:gs pos="0">
              <a:schemeClr val="accent1">
                <a:lumMod val="5000"/>
                <a:lumOff val="95000"/>
              </a:schemeClr>
            </a:gs>
            <a:gs pos="0">
              <a:schemeClr val="accent5">
                <a:lumMod val="50000"/>
              </a:schemeClr>
            </a:gs>
            <a:gs pos="84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pic>
        <p:nvPicPr>
          <p:cNvPr id="417798" name="Picture 6" descr="trad elohi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5207001"/>
            <a:ext cx="4318000" cy="1535113"/>
          </a:xfrm>
          <a:prstGeom prst="rect">
            <a:avLst/>
          </a:prstGeom>
          <a:noFill/>
          <a:extLst>
            <a:ext uri="{909E8E84-426E-40DD-AFC4-6F175D3DCCD1}">
              <a14:hiddenFill xmlns:a14="http://schemas.microsoft.com/office/drawing/2010/main">
                <a:solidFill>
                  <a:srgbClr val="FFFFFF"/>
                </a:solidFill>
              </a14:hiddenFill>
            </a:ext>
          </a:extLst>
        </p:spPr>
      </p:pic>
      <p:pic>
        <p:nvPicPr>
          <p:cNvPr id="417799" name="Picture 7" descr="trad deuteronomis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981075"/>
            <a:ext cx="4318000" cy="2008188"/>
          </a:xfrm>
          <a:prstGeom prst="rect">
            <a:avLst/>
          </a:prstGeom>
          <a:noFill/>
          <a:extLst>
            <a:ext uri="{909E8E84-426E-40DD-AFC4-6F175D3DCCD1}">
              <a14:hiddenFill xmlns:a14="http://schemas.microsoft.com/office/drawing/2010/main">
                <a:solidFill>
                  <a:srgbClr val="FFFFFF"/>
                </a:solidFill>
              </a14:hiddenFill>
            </a:ext>
          </a:extLst>
        </p:spPr>
      </p:pic>
      <p:pic>
        <p:nvPicPr>
          <p:cNvPr id="417800" name="Picture 8" descr="trad Jahvis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2922589"/>
            <a:ext cx="4318000" cy="2090737"/>
          </a:xfrm>
          <a:prstGeom prst="rect">
            <a:avLst/>
          </a:prstGeom>
          <a:noFill/>
          <a:extLst>
            <a:ext uri="{909E8E84-426E-40DD-AFC4-6F175D3DCCD1}">
              <a14:hiddenFill xmlns:a14="http://schemas.microsoft.com/office/drawing/2010/main">
                <a:solidFill>
                  <a:srgbClr val="FFFFFF"/>
                </a:solidFill>
              </a14:hiddenFill>
            </a:ext>
          </a:extLst>
        </p:spPr>
      </p:pic>
      <p:pic>
        <p:nvPicPr>
          <p:cNvPr id="417801" name="Picture 9" descr="trad sacerdotal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8" y="3429001"/>
            <a:ext cx="4318000" cy="2809875"/>
          </a:xfrm>
          <a:prstGeom prst="rect">
            <a:avLst/>
          </a:prstGeom>
          <a:noFill/>
          <a:extLst>
            <a:ext uri="{909E8E84-426E-40DD-AFC4-6F175D3DCCD1}">
              <a14:hiddenFill xmlns:a14="http://schemas.microsoft.com/office/drawing/2010/main">
                <a:solidFill>
                  <a:srgbClr val="FFFFFF"/>
                </a:solidFill>
              </a14:hiddenFill>
            </a:ext>
          </a:extLst>
        </p:spPr>
      </p:pic>
      <p:pic>
        <p:nvPicPr>
          <p:cNvPr id="417802" name="Picture 10" descr="4 traddizioni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3388" y="188914"/>
            <a:ext cx="4318000" cy="24987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17803" name="Rectangle 11"/>
          <p:cNvSpPr>
            <a:spLocks noChangeArrowheads="1"/>
          </p:cNvSpPr>
          <p:nvPr/>
        </p:nvSpPr>
        <p:spPr bwMode="auto">
          <a:xfrm>
            <a:off x="6311900" y="188914"/>
            <a:ext cx="4033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Arial" panose="020B0604020202020204" pitchFamily="34" charset="0"/>
              <a:buNone/>
            </a:pPr>
            <a:r>
              <a:rPr lang="it-IT" altLang="it-IT" sz="2000">
                <a:solidFill>
                  <a:srgbClr val="FFFFBD"/>
                </a:solidFill>
              </a:rPr>
              <a:t>Quattro generi letterari nella Bibbia</a:t>
            </a:r>
          </a:p>
        </p:txBody>
      </p:sp>
      <p:sp>
        <p:nvSpPr>
          <p:cNvPr id="417804" name="Line 12"/>
          <p:cNvSpPr>
            <a:spLocks noChangeShapeType="1"/>
          </p:cNvSpPr>
          <p:nvPr/>
        </p:nvSpPr>
        <p:spPr bwMode="auto">
          <a:xfrm>
            <a:off x="3575051" y="3573463"/>
            <a:ext cx="5048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7805" name="Line 13"/>
          <p:cNvSpPr>
            <a:spLocks noChangeShapeType="1"/>
          </p:cNvSpPr>
          <p:nvPr/>
        </p:nvSpPr>
        <p:spPr bwMode="auto">
          <a:xfrm>
            <a:off x="5016501" y="4076700"/>
            <a:ext cx="57467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7806" name="Line 14"/>
          <p:cNvSpPr>
            <a:spLocks noChangeShapeType="1"/>
          </p:cNvSpPr>
          <p:nvPr/>
        </p:nvSpPr>
        <p:spPr bwMode="auto">
          <a:xfrm>
            <a:off x="2495550" y="5661025"/>
            <a:ext cx="6477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7807" name="Line 15"/>
          <p:cNvSpPr>
            <a:spLocks noChangeShapeType="1"/>
          </p:cNvSpPr>
          <p:nvPr/>
        </p:nvSpPr>
        <p:spPr bwMode="auto">
          <a:xfrm>
            <a:off x="2495550" y="5949950"/>
            <a:ext cx="6477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7808" name="Line 16"/>
          <p:cNvSpPr>
            <a:spLocks noChangeShapeType="1"/>
          </p:cNvSpPr>
          <p:nvPr/>
        </p:nvSpPr>
        <p:spPr bwMode="auto">
          <a:xfrm>
            <a:off x="7753350" y="2205038"/>
            <a:ext cx="12954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7809" name="Line 17"/>
          <p:cNvSpPr>
            <a:spLocks noChangeShapeType="1"/>
          </p:cNvSpPr>
          <p:nvPr/>
        </p:nvSpPr>
        <p:spPr bwMode="auto">
          <a:xfrm>
            <a:off x="6743700" y="4149725"/>
            <a:ext cx="12954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7810" name="Line 18"/>
          <p:cNvSpPr>
            <a:spLocks noChangeShapeType="1"/>
          </p:cNvSpPr>
          <p:nvPr/>
        </p:nvSpPr>
        <p:spPr bwMode="auto">
          <a:xfrm>
            <a:off x="8040688" y="3933825"/>
            <a:ext cx="12954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17802"/>
                                        </p:tgtEl>
                                        <p:attrNameLst>
                                          <p:attrName>style.visibility</p:attrName>
                                        </p:attrNameLst>
                                      </p:cBhvr>
                                      <p:to>
                                        <p:strVal val="visible"/>
                                      </p:to>
                                    </p:set>
                                    <p:animEffect transition="in" filter="wedge">
                                      <p:cBhvr>
                                        <p:cTn id="7" dur="2000"/>
                                        <p:tgtEl>
                                          <p:spTgt spid="417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17800"/>
                                        </p:tgtEl>
                                        <p:attrNameLst>
                                          <p:attrName>style.visibility</p:attrName>
                                        </p:attrNameLst>
                                      </p:cBhvr>
                                      <p:to>
                                        <p:strVal val="visible"/>
                                      </p:to>
                                    </p:set>
                                    <p:animEffect transition="in" filter="wedge">
                                      <p:cBhvr>
                                        <p:cTn id="12" dur="2000"/>
                                        <p:tgtEl>
                                          <p:spTgt spid="4178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7804"/>
                                        </p:tgtEl>
                                        <p:attrNameLst>
                                          <p:attrName>style.visibility</p:attrName>
                                        </p:attrNameLst>
                                      </p:cBhvr>
                                      <p:to>
                                        <p:strVal val="visible"/>
                                      </p:to>
                                    </p:set>
                                    <p:animEffect transition="in" filter="wipe(left)">
                                      <p:cBhvr>
                                        <p:cTn id="17" dur="1250"/>
                                        <p:tgtEl>
                                          <p:spTgt spid="4178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7805"/>
                                        </p:tgtEl>
                                        <p:attrNameLst>
                                          <p:attrName>style.visibility</p:attrName>
                                        </p:attrNameLst>
                                      </p:cBhvr>
                                      <p:to>
                                        <p:strVal val="visible"/>
                                      </p:to>
                                    </p:set>
                                    <p:animEffect transition="in" filter="wipe(left)">
                                      <p:cBhvr>
                                        <p:cTn id="22" dur="1250"/>
                                        <p:tgtEl>
                                          <p:spTgt spid="41780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17798"/>
                                        </p:tgtEl>
                                        <p:attrNameLst>
                                          <p:attrName>style.visibility</p:attrName>
                                        </p:attrNameLst>
                                      </p:cBhvr>
                                      <p:to>
                                        <p:strVal val="visible"/>
                                      </p:to>
                                    </p:set>
                                    <p:animEffect transition="in" filter="wedge">
                                      <p:cBhvr>
                                        <p:cTn id="27" dur="2000"/>
                                        <p:tgtEl>
                                          <p:spTgt spid="4177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7806"/>
                                        </p:tgtEl>
                                        <p:attrNameLst>
                                          <p:attrName>style.visibility</p:attrName>
                                        </p:attrNameLst>
                                      </p:cBhvr>
                                      <p:to>
                                        <p:strVal val="visible"/>
                                      </p:to>
                                    </p:set>
                                    <p:animEffect transition="in" filter="wipe(left)">
                                      <p:cBhvr>
                                        <p:cTn id="32" dur="1250"/>
                                        <p:tgtEl>
                                          <p:spTgt spid="4178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7807"/>
                                        </p:tgtEl>
                                        <p:attrNameLst>
                                          <p:attrName>style.visibility</p:attrName>
                                        </p:attrNameLst>
                                      </p:cBhvr>
                                      <p:to>
                                        <p:strVal val="visible"/>
                                      </p:to>
                                    </p:set>
                                    <p:animEffect transition="in" filter="wipe(left)">
                                      <p:cBhvr>
                                        <p:cTn id="37" dur="1250"/>
                                        <p:tgtEl>
                                          <p:spTgt spid="417807"/>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417799"/>
                                        </p:tgtEl>
                                        <p:attrNameLst>
                                          <p:attrName>style.visibility</p:attrName>
                                        </p:attrNameLst>
                                      </p:cBhvr>
                                      <p:to>
                                        <p:strVal val="visible"/>
                                      </p:to>
                                    </p:set>
                                    <p:animEffect transition="in" filter="wedge">
                                      <p:cBhvr>
                                        <p:cTn id="42" dur="2000"/>
                                        <p:tgtEl>
                                          <p:spTgt spid="41779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7808"/>
                                        </p:tgtEl>
                                        <p:attrNameLst>
                                          <p:attrName>style.visibility</p:attrName>
                                        </p:attrNameLst>
                                      </p:cBhvr>
                                      <p:to>
                                        <p:strVal val="visible"/>
                                      </p:to>
                                    </p:set>
                                    <p:animEffect transition="in" filter="wipe(left)">
                                      <p:cBhvr>
                                        <p:cTn id="47" dur="1250"/>
                                        <p:tgtEl>
                                          <p:spTgt spid="417808"/>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417801"/>
                                        </p:tgtEl>
                                        <p:attrNameLst>
                                          <p:attrName>style.visibility</p:attrName>
                                        </p:attrNameLst>
                                      </p:cBhvr>
                                      <p:to>
                                        <p:strVal val="visible"/>
                                      </p:to>
                                    </p:set>
                                    <p:animEffect transition="in" filter="wedge">
                                      <p:cBhvr>
                                        <p:cTn id="52" dur="2000"/>
                                        <p:tgtEl>
                                          <p:spTgt spid="41780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17809"/>
                                        </p:tgtEl>
                                        <p:attrNameLst>
                                          <p:attrName>style.visibility</p:attrName>
                                        </p:attrNameLst>
                                      </p:cBhvr>
                                      <p:to>
                                        <p:strVal val="visible"/>
                                      </p:to>
                                    </p:set>
                                    <p:animEffect transition="in" filter="wipe(left)">
                                      <p:cBhvr>
                                        <p:cTn id="57" dur="1250"/>
                                        <p:tgtEl>
                                          <p:spTgt spid="41780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17810"/>
                                        </p:tgtEl>
                                        <p:attrNameLst>
                                          <p:attrName>style.visibility</p:attrName>
                                        </p:attrNameLst>
                                      </p:cBhvr>
                                      <p:to>
                                        <p:strVal val="visible"/>
                                      </p:to>
                                    </p:set>
                                    <p:animEffect transition="in" filter="wipe(left)">
                                      <p:cBhvr>
                                        <p:cTn id="62" dur="1500"/>
                                        <p:tgtEl>
                                          <p:spTgt spid="417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4" grpId="0" animBg="1"/>
      <p:bldP spid="417805" grpId="0" animBg="1"/>
      <p:bldP spid="417806" grpId="0" animBg="1"/>
      <p:bldP spid="417807" grpId="0" animBg="1"/>
      <p:bldP spid="417808" grpId="0" animBg="1"/>
      <p:bldP spid="417809" grpId="0" animBg="1"/>
      <p:bldP spid="4178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A4B0C2"/>
            </a:gs>
            <a:gs pos="0">
              <a:schemeClr val="accent1">
                <a:lumMod val="5000"/>
                <a:lumOff val="95000"/>
              </a:schemeClr>
            </a:gs>
            <a:gs pos="0">
              <a:schemeClr val="accent5">
                <a:lumMod val="50000"/>
              </a:schemeClr>
            </a:gs>
            <a:gs pos="80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304130" name="Rectangle 2" descr="Stampati"/>
          <p:cNvSpPr>
            <a:spLocks noGrp="1" noChangeArrowheads="1"/>
          </p:cNvSpPr>
          <p:nvPr>
            <p:ph type="body" idx="4294967295"/>
          </p:nvPr>
        </p:nvSpPr>
        <p:spPr>
          <a:xfrm>
            <a:off x="911425" y="801068"/>
            <a:ext cx="10369151" cy="5255865"/>
          </a:xfrm>
          <a:blipFill dpi="0" rotWithShape="1">
            <a:blip r:embed="rId2"/>
            <a:srcRect/>
            <a:tile tx="0" ty="0" sx="100000" sy="100000" flip="none" algn="tl"/>
          </a:blipFill>
          <a:ln w="57150">
            <a:solidFill>
              <a:srgbClr val="FF3300"/>
            </a:solidFill>
            <a:miter lim="800000"/>
            <a:headEnd/>
            <a:tailEnd/>
          </a:ln>
        </p:spPr>
        <p:txBody>
          <a:bodyPr/>
          <a:lstStyle/>
          <a:p>
            <a:pPr lvl="1" algn="ctr">
              <a:lnSpc>
                <a:spcPct val="150000"/>
              </a:lnSpc>
              <a:buFontTx/>
              <a:buNone/>
            </a:pPr>
            <a:endParaRPr lang="it-IT" altLang="it-IT" sz="2400" b="1">
              <a:solidFill>
                <a:srgbClr val="420000"/>
              </a:solidFill>
            </a:endParaRPr>
          </a:p>
          <a:p>
            <a:pPr lvl="1" algn="ctr">
              <a:lnSpc>
                <a:spcPct val="150000"/>
              </a:lnSpc>
              <a:buFontTx/>
              <a:buNone/>
            </a:pPr>
            <a:endParaRPr lang="it-IT" altLang="it-IT" sz="2400" b="1">
              <a:solidFill>
                <a:srgbClr val="420000"/>
              </a:solidFill>
            </a:endParaRPr>
          </a:p>
          <a:p>
            <a:pPr>
              <a:buFontTx/>
              <a:buNone/>
            </a:pPr>
            <a:endParaRPr lang="it-IT" altLang="it-IT" sz="2800">
              <a:solidFill>
                <a:srgbClr val="420000"/>
              </a:solidFill>
              <a:latin typeface="Comic Sans MS" panose="030F0702030302020204" pitchFamily="66" charset="0"/>
            </a:endParaRPr>
          </a:p>
        </p:txBody>
      </p:sp>
      <p:sp>
        <p:nvSpPr>
          <p:cNvPr id="304131" name="Rectangle 3"/>
          <p:cNvSpPr>
            <a:spLocks noChangeArrowheads="1"/>
          </p:cNvSpPr>
          <p:nvPr/>
        </p:nvSpPr>
        <p:spPr bwMode="auto">
          <a:xfrm>
            <a:off x="1883569" y="1556792"/>
            <a:ext cx="8424863" cy="262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65000"/>
              </a:lnSpc>
              <a:spcBef>
                <a:spcPct val="20000"/>
              </a:spcBef>
              <a:buClr>
                <a:schemeClr val="folHlink"/>
              </a:buClr>
              <a:buFont typeface="Wingdings" panose="05000000000000000000" pitchFamily="2" charset="2"/>
              <a:buNone/>
            </a:pPr>
            <a:r>
              <a:rPr lang="it-IT" altLang="it-IT" sz="3200" b="1" dirty="0">
                <a:solidFill>
                  <a:srgbClr val="420000"/>
                </a:solidFill>
                <a:latin typeface="Comic Sans MS" panose="030F0702030302020204" pitchFamily="66" charset="0"/>
              </a:rPr>
              <a:t>Caratteristiche del primo apparente “racconto” </a:t>
            </a:r>
          </a:p>
          <a:p>
            <a:pPr algn="ctr">
              <a:lnSpc>
                <a:spcPct val="165000"/>
              </a:lnSpc>
              <a:spcBef>
                <a:spcPct val="20000"/>
              </a:spcBef>
              <a:buClr>
                <a:schemeClr val="folHlink"/>
              </a:buClr>
              <a:buFont typeface="Wingdings" panose="05000000000000000000" pitchFamily="2" charset="2"/>
              <a:buNone/>
            </a:pPr>
            <a:r>
              <a:rPr lang="it-IT" altLang="it-IT" sz="3200" b="1" dirty="0">
                <a:solidFill>
                  <a:srgbClr val="420000"/>
                </a:solidFill>
                <a:latin typeface="Comic Sans MS" panose="030F0702030302020204" pitchFamily="66" charset="0"/>
              </a:rPr>
              <a:t>della creazione nella Bibbia.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A4B0C2"/>
            </a:gs>
            <a:gs pos="0">
              <a:schemeClr val="accent1">
                <a:lumMod val="5000"/>
                <a:lumOff val="95000"/>
              </a:schemeClr>
            </a:gs>
            <a:gs pos="0">
              <a:schemeClr val="accent5">
                <a:lumMod val="50000"/>
              </a:schemeClr>
            </a:gs>
            <a:gs pos="84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pic>
        <p:nvPicPr>
          <p:cNvPr id="410629" name="Picture 5" descr="Bibbia LDC Gen cap 1,1-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443957" y="531812"/>
            <a:ext cx="7304087"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630" name="Line 6"/>
          <p:cNvSpPr>
            <a:spLocks noChangeShapeType="1"/>
          </p:cNvSpPr>
          <p:nvPr/>
        </p:nvSpPr>
        <p:spPr bwMode="auto">
          <a:xfrm>
            <a:off x="983432" y="260648"/>
            <a:ext cx="288925" cy="4318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 name="Rettangolo 1"/>
          <p:cNvSpPr/>
          <p:nvPr/>
        </p:nvSpPr>
        <p:spPr>
          <a:xfrm>
            <a:off x="3863752" y="2348880"/>
            <a:ext cx="792088" cy="4324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4007768" y="3933056"/>
            <a:ext cx="4752528" cy="10977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10630"/>
                                        </p:tgtEl>
                                        <p:attrNameLst>
                                          <p:attrName>style.visibility</p:attrName>
                                        </p:attrNameLst>
                                      </p:cBhvr>
                                      <p:to>
                                        <p:strVal val="visible"/>
                                      </p:to>
                                    </p:set>
                                    <p:animScale>
                                      <p:cBhvr>
                                        <p:cTn id="7" dur="1000" decel="50000" fill="hold">
                                          <p:stCondLst>
                                            <p:cond delay="0"/>
                                          </p:stCondLst>
                                        </p:cTn>
                                        <p:tgtEl>
                                          <p:spTgt spid="4106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0630"/>
                                        </p:tgtEl>
                                        <p:attrNameLst>
                                          <p:attrName>ppt_x</p:attrName>
                                          <p:attrName>ppt_y</p:attrName>
                                        </p:attrNameLst>
                                      </p:cBhvr>
                                    </p:animMotion>
                                    <p:animEffect transition="in" filter="fade">
                                      <p:cBhvr>
                                        <p:cTn id="9" dur="1000"/>
                                        <p:tgtEl>
                                          <p:spTgt spid="4106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0" presetClass="path" presetSubtype="0" accel="50000" decel="50000" fill="hold" nodeType="clickEffect">
                                  <p:stCondLst>
                                    <p:cond delay="0"/>
                                  </p:stCondLst>
                                  <p:childTnLst>
                                    <p:animMotion origin="layout" path="M 2.08333E-6 -4.44444E-6 C 0.00482 0.00973 0.01028 0.01922 0.01614 0.02778 C 0.01927 0.03241 0.02252 0.03635 0.02591 0.04075 C 0.02747 0.04283 0.03073 0.04723 0.03073 0.04746 C 0.03398 0.05649 0.03737 0.06112 0.04206 0.06875 C 0.04323 0.07084 0.04336 0.07408 0.04518 0.07524 C 0.05052 0.07917 0.06719 0.08079 0.07409 0.0838 C 0.07969 0.08889 0.08385 0.09028 0.09023 0.09237 C 0.10091 0.10278 0.11406 0.10579 0.12591 0.11389 C 0.13086 0.12454 0.14648 0.13519 0.15469 0.1419 C 0.17018 0.15417 0.17864 0.16829 0.19687 0.17408 C 0.20364 0.18334 0.20833 0.18704 0.21771 0.19144 C 0.22148 0.19491 0.22513 0.19862 0.22903 0.20209 C 0.23164 0.20463 0.23541 0.20325 0.23867 0.20417 C 0.24791 0.20672 0.25716 0.20973 0.26614 0.21274 C 0.27409 0.21829 0.29206 0.22362 0.29206 0.22385 C 0.30625 0.23542 0.30325 0.22778 0.30638 0.24075 C 0.30508 0.25741 0.30677 0.26366 0.29518 0.26875 C 0.2931 0.27084 0.29114 0.27362 0.28867 0.27524 C 0.28554 0.27732 0.27903 0.2794 0.27903 0.27963 C 0.26341 0.27755 0.2457 0.28079 0.23229 0.26875 C 0.22383 0.25162 0.22552 0.26135 0.22747 0.24283 C 0.22747 0.24213 0.22747 0.24144 0.22747 0.24075 " pathEditMode="relative" rAng="0" ptsTypes="AAAAAAAAAAAAAAAAAAAAAAA">
                                      <p:cBhvr>
                                        <p:cTn id="13" dur="2000" fill="hold"/>
                                        <p:tgtEl>
                                          <p:spTgt spid="410630"/>
                                        </p:tgtEl>
                                        <p:attrNameLst>
                                          <p:attrName>ppt_x</p:attrName>
                                          <p:attrName>ppt_y</p:attrName>
                                        </p:attrNameLst>
                                      </p:cBhvr>
                                      <p:rCtr x="15313" y="13981"/>
                                    </p:animMotion>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edg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A4B0C2"/>
            </a:gs>
            <a:gs pos="0">
              <a:schemeClr val="accent1">
                <a:lumMod val="5000"/>
                <a:lumOff val="95000"/>
              </a:schemeClr>
            </a:gs>
            <a:gs pos="0">
              <a:schemeClr val="accent5">
                <a:lumMod val="50000"/>
              </a:schemeClr>
            </a:gs>
            <a:gs pos="84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pic>
        <p:nvPicPr>
          <p:cNvPr id="267267" name="Picture 3" descr="Bibbia LDC Gen cap 1,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738" y="408620"/>
            <a:ext cx="8010525" cy="4267200"/>
          </a:xfrm>
          <a:prstGeom prst="rect">
            <a:avLst/>
          </a:prstGeom>
          <a:noFill/>
          <a:extLst>
            <a:ext uri="{909E8E84-426E-40DD-AFC4-6F175D3DCCD1}">
              <a14:hiddenFill xmlns:a14="http://schemas.microsoft.com/office/drawing/2010/main">
                <a:solidFill>
                  <a:srgbClr val="FFFFFF"/>
                </a:solidFill>
              </a14:hiddenFill>
            </a:ext>
          </a:extLst>
        </p:spPr>
      </p:pic>
      <p:sp>
        <p:nvSpPr>
          <p:cNvPr id="267268" name="Rectangle 4"/>
          <p:cNvSpPr>
            <a:spLocks noChangeArrowheads="1"/>
          </p:cNvSpPr>
          <p:nvPr/>
        </p:nvSpPr>
        <p:spPr bwMode="auto">
          <a:xfrm>
            <a:off x="1127442" y="4627002"/>
            <a:ext cx="99371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it-IT" altLang="it-IT" dirty="0" smtClean="0">
                <a:solidFill>
                  <a:srgbClr val="FFFFBD"/>
                </a:solidFill>
              </a:rPr>
              <a:t>Dio</a:t>
            </a:r>
            <a:r>
              <a:rPr lang="it-IT" altLang="it-IT" b="1" i="1" dirty="0" smtClean="0">
                <a:solidFill>
                  <a:srgbClr val="FFFFBD"/>
                </a:solidFill>
              </a:rPr>
              <a:t> </a:t>
            </a:r>
            <a:r>
              <a:rPr lang="it-IT" altLang="it-IT" b="1" i="1" dirty="0" err="1" smtClean="0">
                <a:solidFill>
                  <a:srgbClr val="FFFFBD"/>
                </a:solidFill>
              </a:rPr>
              <a:t>Elohim</a:t>
            </a:r>
            <a:r>
              <a:rPr lang="it-IT" altLang="it-IT" dirty="0" smtClean="0">
                <a:solidFill>
                  <a:srgbClr val="FFFFBD"/>
                </a:solidFill>
              </a:rPr>
              <a:t> (plurale di El) essendo solo buono, crea solo cose buone </a:t>
            </a:r>
          </a:p>
          <a:p>
            <a:pPr algn="ctr">
              <a:lnSpc>
                <a:spcPct val="150000"/>
              </a:lnSpc>
            </a:pPr>
            <a:r>
              <a:rPr lang="it-IT" altLang="it-IT" dirty="0" smtClean="0">
                <a:solidFill>
                  <a:srgbClr val="FFFFBD"/>
                </a:solidFill>
              </a:rPr>
              <a:t>e le allontana da quelle cattive…</a:t>
            </a:r>
          </a:p>
          <a:p>
            <a:pPr algn="ctr">
              <a:lnSpc>
                <a:spcPct val="150000"/>
              </a:lnSpc>
            </a:pPr>
            <a:r>
              <a:rPr lang="it-IT" altLang="it-IT" dirty="0" smtClean="0">
                <a:solidFill>
                  <a:srgbClr val="FFFFBD"/>
                </a:solidFill>
              </a:rPr>
              <a:t>(quelle cattive non sono create da Dio!)</a:t>
            </a:r>
            <a:endParaRPr lang="it-IT" altLang="it-IT" dirty="0">
              <a:solidFill>
                <a:srgbClr val="FFFFBD"/>
              </a:solidFill>
            </a:endParaRPr>
          </a:p>
        </p:txBody>
      </p:sp>
      <p:sp>
        <p:nvSpPr>
          <p:cNvPr id="2" name="Rettangolo 1"/>
          <p:cNvSpPr/>
          <p:nvPr/>
        </p:nvSpPr>
        <p:spPr>
          <a:xfrm>
            <a:off x="3143672" y="2348880"/>
            <a:ext cx="5760640"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204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7268">
                                            <p:txEl>
                                              <p:pRg st="0" end="0"/>
                                            </p:txEl>
                                          </p:spTgt>
                                        </p:tgtEl>
                                        <p:attrNameLst>
                                          <p:attrName>style.visibility</p:attrName>
                                        </p:attrNameLst>
                                      </p:cBhvr>
                                      <p:to>
                                        <p:strVal val="visible"/>
                                      </p:to>
                                    </p:set>
                                    <p:animEffect transition="in" filter="wipe(left)">
                                      <p:cBhvr>
                                        <p:cTn id="12" dur="2000"/>
                                        <p:tgtEl>
                                          <p:spTgt spid="2672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7268">
                                            <p:txEl>
                                              <p:pRg st="1" end="1"/>
                                            </p:txEl>
                                          </p:spTgt>
                                        </p:tgtEl>
                                        <p:attrNameLst>
                                          <p:attrName>style.visibility</p:attrName>
                                        </p:attrNameLst>
                                      </p:cBhvr>
                                      <p:to>
                                        <p:strVal val="visible"/>
                                      </p:to>
                                    </p:set>
                                    <p:animEffect transition="in" filter="wipe(left)">
                                      <p:cBhvr>
                                        <p:cTn id="17" dur="2000"/>
                                        <p:tgtEl>
                                          <p:spTgt spid="2672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7268">
                                            <p:txEl>
                                              <p:pRg st="2" end="2"/>
                                            </p:txEl>
                                          </p:spTgt>
                                        </p:tgtEl>
                                        <p:attrNameLst>
                                          <p:attrName>style.visibility</p:attrName>
                                        </p:attrNameLst>
                                      </p:cBhvr>
                                      <p:to>
                                        <p:strVal val="visible"/>
                                      </p:to>
                                    </p:set>
                                    <p:animEffect transition="in" filter="wipe(left)">
                                      <p:cBhvr>
                                        <p:cTn id="22" dur="2000"/>
                                        <p:tgtEl>
                                          <p:spTgt spid="267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descr="Stampati"/>
          <p:cNvSpPr>
            <a:spLocks noGrp="1" noChangeArrowheads="1"/>
          </p:cNvSpPr>
          <p:nvPr>
            <p:ph type="body" idx="4294967295"/>
          </p:nvPr>
        </p:nvSpPr>
        <p:spPr>
          <a:xfrm>
            <a:off x="479376" y="260350"/>
            <a:ext cx="11233248" cy="6120978"/>
          </a:xfrm>
          <a:solidFill>
            <a:srgbClr val="FFFFE7"/>
          </a:solidFill>
          <a:ln>
            <a:solidFill>
              <a:srgbClr val="FF3300"/>
            </a:solidFill>
            <a:miter lim="800000"/>
            <a:headEnd/>
            <a:tailEnd/>
          </a:ln>
        </p:spPr>
        <p:txBody>
          <a:bodyPr>
            <a:normAutofit/>
          </a:bodyPr>
          <a:lstStyle/>
          <a:p>
            <a:pPr marL="609600" indent="-609600">
              <a:lnSpc>
                <a:spcPct val="150000"/>
              </a:lnSpc>
              <a:buNone/>
            </a:pPr>
            <a:r>
              <a:rPr lang="it-IT" altLang="it-IT" sz="2400" dirty="0">
                <a:solidFill>
                  <a:srgbClr val="420000"/>
                </a:solidFill>
                <a:latin typeface="Arial" panose="020B0604020202020204" pitchFamily="34" charset="0"/>
                <a:cs typeface="Arial" panose="020B0604020202020204" pitchFamily="34" charset="0"/>
              </a:rPr>
              <a:t>Il primo apparente “</a:t>
            </a:r>
            <a:r>
              <a:rPr lang="it-IT" altLang="it-IT" sz="2400" dirty="0" smtClean="0">
                <a:solidFill>
                  <a:srgbClr val="420000"/>
                </a:solidFill>
                <a:latin typeface="Arial" panose="020B0604020202020204" pitchFamily="34" charset="0"/>
                <a:cs typeface="Arial" panose="020B0604020202020204" pitchFamily="34" charset="0"/>
              </a:rPr>
              <a:t>racconto” della Creazione è stato scritto per ultimo nella Bibbia e posizionato all’inizio come apertura generale di tutto.</a:t>
            </a:r>
          </a:p>
          <a:p>
            <a:pPr marL="609600" indent="-609600">
              <a:lnSpc>
                <a:spcPct val="150000"/>
              </a:lnSpc>
              <a:buNone/>
            </a:pPr>
            <a:r>
              <a:rPr lang="it-IT" altLang="it-IT" sz="2400" dirty="0" smtClean="0">
                <a:solidFill>
                  <a:srgbClr val="420000"/>
                </a:solidFill>
                <a:latin typeface="Arial" panose="020B0604020202020204" pitchFamily="34" charset="0"/>
                <a:cs typeface="Arial" panose="020B0604020202020204" pitchFamily="34" charset="0"/>
              </a:rPr>
              <a:t>E’ stato composto circa mezzo millennio dopo il secondo racconto, ossia dopo l’editto di Ciro Re di Persia (sec. VI a.C.). </a:t>
            </a:r>
          </a:p>
          <a:p>
            <a:pPr marL="609600" indent="-609600">
              <a:lnSpc>
                <a:spcPct val="150000"/>
              </a:lnSpc>
              <a:buNone/>
            </a:pPr>
            <a:r>
              <a:rPr lang="it-IT" altLang="it-IT" sz="2400" dirty="0">
                <a:solidFill>
                  <a:srgbClr val="420000"/>
                </a:solidFill>
                <a:latin typeface="Arial" panose="020B0604020202020204" pitchFamily="34" charset="0"/>
                <a:cs typeface="Arial" panose="020B0604020202020204" pitchFamily="34" charset="0"/>
              </a:rPr>
              <a:t>D</a:t>
            </a:r>
            <a:r>
              <a:rPr lang="it-IT" altLang="it-IT" sz="2400" dirty="0" smtClean="0">
                <a:solidFill>
                  <a:srgbClr val="420000"/>
                </a:solidFill>
                <a:latin typeface="Arial" panose="020B0604020202020204" pitchFamily="34" charset="0"/>
                <a:cs typeface="Arial" panose="020B0604020202020204" pitchFamily="34" charset="0"/>
              </a:rPr>
              <a:t>opo circa due secoli di dominio babilonese, i persiani diedero la libertà religiosa agli ebrei di restaurare l’Antico tempio del re Salomone. </a:t>
            </a:r>
          </a:p>
          <a:p>
            <a:pPr marL="609600" indent="-609600">
              <a:lnSpc>
                <a:spcPct val="150000"/>
              </a:lnSpc>
              <a:buNone/>
            </a:pPr>
            <a:r>
              <a:rPr lang="it-IT" altLang="it-IT" sz="2400" dirty="0" smtClean="0">
                <a:solidFill>
                  <a:srgbClr val="420000"/>
                </a:solidFill>
                <a:latin typeface="Arial" panose="020B0604020202020204" pitchFamily="34" charset="0"/>
                <a:cs typeface="Arial" panose="020B0604020202020204" pitchFamily="34" charset="0"/>
              </a:rPr>
              <a:t>Alcuni sacerdoti del tempio misero insieme gli antichi rotoli della Bibbia e composero la prima edizione. In quel periodo fu composto questo capitolo per introdurre tutto l’Antico Testamento.</a:t>
            </a:r>
            <a:endParaRPr lang="it-IT" altLang="it-IT" sz="2400" dirty="0">
              <a:solidFill>
                <a:srgbClr val="42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215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6" name="Picture 4" descr="SCANNER BIBBIA LDC GEN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76" y="44451"/>
            <a:ext cx="8918575" cy="6837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accent1">
                <a:lumMod val="45000"/>
                <a:lumOff val="55000"/>
              </a:schemeClr>
            </a:gs>
            <a:gs pos="90000">
              <a:schemeClr val="accent5">
                <a:lumMod val="50000"/>
              </a:schemeClr>
            </a:gs>
            <a:gs pos="100000">
              <a:schemeClr val="accent1">
                <a:lumMod val="30000"/>
                <a:lumOff val="7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03106" name="Rectangle 2" descr="Stampati"/>
          <p:cNvSpPr>
            <a:spLocks noGrp="1" noChangeArrowheads="1"/>
          </p:cNvSpPr>
          <p:nvPr>
            <p:ph type="body" idx="4294967295"/>
          </p:nvPr>
        </p:nvSpPr>
        <p:spPr>
          <a:xfrm>
            <a:off x="479376" y="260350"/>
            <a:ext cx="11233248" cy="6120978"/>
          </a:xfrm>
          <a:solidFill>
            <a:srgbClr val="FFFFE7"/>
          </a:solidFill>
          <a:ln>
            <a:solidFill>
              <a:srgbClr val="FF3300"/>
            </a:solidFill>
            <a:miter lim="800000"/>
            <a:headEnd/>
            <a:tailEnd/>
          </a:ln>
        </p:spPr>
        <p:txBody>
          <a:bodyPr>
            <a:normAutofit/>
          </a:bodyPr>
          <a:lstStyle/>
          <a:p>
            <a:pPr marL="609600" indent="-609600">
              <a:lnSpc>
                <a:spcPct val="150000"/>
              </a:lnSpc>
              <a:buNone/>
            </a:pPr>
            <a:r>
              <a:rPr lang="it-IT" altLang="it-IT" sz="2400" dirty="0">
                <a:solidFill>
                  <a:srgbClr val="420000"/>
                </a:solidFill>
                <a:latin typeface="Arial" panose="020B0604020202020204" pitchFamily="34" charset="0"/>
                <a:cs typeface="Arial" panose="020B0604020202020204" pitchFamily="34" charset="0"/>
              </a:rPr>
              <a:t>Il primo apparente “racconto” della creazione </a:t>
            </a:r>
            <a:r>
              <a:rPr lang="it-IT" altLang="it-IT" sz="2400" dirty="0" smtClean="0">
                <a:solidFill>
                  <a:srgbClr val="420000"/>
                </a:solidFill>
                <a:latin typeface="Arial" panose="020B0604020202020204" pitchFamily="34" charset="0"/>
                <a:cs typeface="Arial" panose="020B0604020202020204" pitchFamily="34" charset="0"/>
              </a:rPr>
              <a:t>ad </a:t>
            </a:r>
            <a:r>
              <a:rPr lang="it-IT" altLang="it-IT" sz="2400" dirty="0">
                <a:solidFill>
                  <a:srgbClr val="420000"/>
                </a:solidFill>
                <a:latin typeface="Arial" panose="020B0604020202020204" pitchFamily="34" charset="0"/>
                <a:cs typeface="Arial" panose="020B0604020202020204" pitchFamily="34" charset="0"/>
              </a:rPr>
              <a:t>una prima lettura si presenta come un’assurda e molto disordinata descrizione delle opere create avvenute in sei </a:t>
            </a:r>
            <a:r>
              <a:rPr lang="it-IT" altLang="it-IT" sz="2400" dirty="0" smtClean="0">
                <a:solidFill>
                  <a:srgbClr val="420000"/>
                </a:solidFill>
                <a:latin typeface="Arial" panose="020B0604020202020204" pitchFamily="34" charset="0"/>
                <a:cs typeface="Arial" panose="020B0604020202020204" pitchFamily="34" charset="0"/>
              </a:rPr>
              <a:t>giorni di 24 ore. </a:t>
            </a:r>
            <a:endParaRPr lang="it-IT" altLang="it-IT" sz="2400" dirty="0">
              <a:solidFill>
                <a:srgbClr val="420000"/>
              </a:solidFill>
              <a:latin typeface="Arial" panose="020B0604020202020204" pitchFamily="34" charset="0"/>
              <a:cs typeface="Arial" panose="020B0604020202020204" pitchFamily="34" charset="0"/>
            </a:endParaRPr>
          </a:p>
          <a:p>
            <a:pPr marL="609600" indent="-609600">
              <a:lnSpc>
                <a:spcPct val="150000"/>
              </a:lnSpc>
              <a:buNone/>
            </a:pPr>
            <a:r>
              <a:rPr lang="it-IT" altLang="it-IT" sz="2400" dirty="0">
                <a:solidFill>
                  <a:srgbClr val="420000"/>
                </a:solidFill>
                <a:latin typeface="Arial" panose="020B0604020202020204" pitchFamily="34" charset="0"/>
                <a:cs typeface="Arial" panose="020B0604020202020204" pitchFamily="34" charset="0"/>
              </a:rPr>
              <a:t>In realtà </a:t>
            </a:r>
            <a:r>
              <a:rPr lang="it-IT" altLang="it-IT" sz="2400" dirty="0" smtClean="0">
                <a:solidFill>
                  <a:srgbClr val="420000"/>
                </a:solidFill>
                <a:latin typeface="Arial" panose="020B0604020202020204" pitchFamily="34" charset="0"/>
                <a:cs typeface="Arial" panose="020B0604020202020204" pitchFamily="34" charset="0"/>
              </a:rPr>
              <a:t>NON stiamo leggendo un </a:t>
            </a:r>
            <a:r>
              <a:rPr lang="it-IT" altLang="it-IT" sz="2400" dirty="0">
                <a:solidFill>
                  <a:srgbClr val="420000"/>
                </a:solidFill>
                <a:latin typeface="Arial" panose="020B0604020202020204" pitchFamily="34" charset="0"/>
                <a:cs typeface="Arial" panose="020B0604020202020204" pitchFamily="34" charset="0"/>
              </a:rPr>
              <a:t>racconto, ma una canzone (</a:t>
            </a:r>
            <a:r>
              <a:rPr lang="it-IT" altLang="it-IT" sz="2400" b="1" dirty="0">
                <a:solidFill>
                  <a:srgbClr val="420000"/>
                </a:solidFill>
                <a:latin typeface="Arial" panose="020B0604020202020204" pitchFamily="34" charset="0"/>
                <a:cs typeface="Arial" panose="020B0604020202020204" pitchFamily="34" charset="0"/>
              </a:rPr>
              <a:t>inno</a:t>
            </a:r>
            <a:r>
              <a:rPr lang="it-IT" altLang="it-IT" sz="2400" dirty="0">
                <a:solidFill>
                  <a:srgbClr val="420000"/>
                </a:solidFill>
                <a:latin typeface="Arial" panose="020B0604020202020204" pitchFamily="34" charset="0"/>
                <a:cs typeface="Arial" panose="020B0604020202020204" pitchFamily="34" charset="0"/>
              </a:rPr>
              <a:t>) dedicata </a:t>
            </a:r>
            <a:r>
              <a:rPr lang="it-IT" altLang="it-IT" sz="2400" dirty="0" smtClean="0">
                <a:solidFill>
                  <a:srgbClr val="420000"/>
                </a:solidFill>
                <a:latin typeface="Arial" panose="020B0604020202020204" pitchFamily="34" charset="0"/>
                <a:cs typeface="Arial" panose="020B0604020202020204" pitchFamily="34" charset="0"/>
              </a:rPr>
              <a:t>ad </a:t>
            </a:r>
            <a:r>
              <a:rPr lang="it-IT" altLang="it-IT" sz="2400" dirty="0">
                <a:solidFill>
                  <a:srgbClr val="420000"/>
                </a:solidFill>
                <a:latin typeface="Arial" panose="020B0604020202020204" pitchFamily="34" charset="0"/>
                <a:cs typeface="Arial" panose="020B0604020202020204" pitchFamily="34" charset="0"/>
              </a:rPr>
              <a:t>un solo Dio creatore scritto con il nome </a:t>
            </a:r>
            <a:r>
              <a:rPr lang="it-IT" altLang="it-IT" sz="2400" dirty="0" err="1">
                <a:solidFill>
                  <a:srgbClr val="420000"/>
                </a:solidFill>
                <a:latin typeface="Arial" panose="020B0604020202020204" pitchFamily="34" charset="0"/>
                <a:cs typeface="Arial" panose="020B0604020202020204" pitchFamily="34" charset="0"/>
              </a:rPr>
              <a:t>Elohim</a:t>
            </a:r>
            <a:r>
              <a:rPr lang="it-IT" altLang="it-IT" sz="2400" dirty="0">
                <a:solidFill>
                  <a:srgbClr val="420000"/>
                </a:solidFill>
                <a:latin typeface="Arial" panose="020B0604020202020204" pitchFamily="34" charset="0"/>
                <a:cs typeface="Arial" panose="020B0604020202020204" pitchFamily="34" charset="0"/>
              </a:rPr>
              <a:t>. </a:t>
            </a:r>
          </a:p>
          <a:p>
            <a:pPr marL="609600" indent="-609600">
              <a:lnSpc>
                <a:spcPct val="150000"/>
              </a:lnSpc>
              <a:buNone/>
            </a:pPr>
            <a:r>
              <a:rPr lang="it-IT" altLang="it-IT" sz="2400" dirty="0">
                <a:solidFill>
                  <a:srgbClr val="420000"/>
                </a:solidFill>
                <a:latin typeface="Arial" panose="020B0604020202020204" pitchFamily="34" charset="0"/>
                <a:cs typeface="Arial" panose="020B0604020202020204" pitchFamily="34" charset="0"/>
              </a:rPr>
              <a:t>I giorni sono in realtà i tempi della canzone (</a:t>
            </a:r>
            <a:r>
              <a:rPr lang="it-IT" altLang="it-IT" sz="2400" b="1" dirty="0">
                <a:solidFill>
                  <a:srgbClr val="420000"/>
                </a:solidFill>
                <a:latin typeface="Arial" panose="020B0604020202020204" pitchFamily="34" charset="0"/>
                <a:cs typeface="Arial" panose="020B0604020202020204" pitchFamily="34" charset="0"/>
              </a:rPr>
              <a:t>sei antiche festività liturgiche</a:t>
            </a:r>
            <a:r>
              <a:rPr lang="it-IT" altLang="it-IT" sz="2400" dirty="0">
                <a:solidFill>
                  <a:srgbClr val="420000"/>
                </a:solidFill>
                <a:latin typeface="Arial" panose="020B0604020202020204" pitchFamily="34" charset="0"/>
                <a:cs typeface="Arial" panose="020B0604020202020204" pitchFamily="34" charset="0"/>
              </a:rPr>
              <a:t>) che venivano danzate nel restaurato tempio di </a:t>
            </a:r>
            <a:r>
              <a:rPr lang="it-IT" altLang="it-IT" sz="2400" dirty="0" smtClean="0">
                <a:solidFill>
                  <a:srgbClr val="420000"/>
                </a:solidFill>
                <a:latin typeface="Arial" panose="020B0604020202020204" pitchFamily="34" charset="0"/>
                <a:cs typeface="Arial" panose="020B0604020202020204" pitchFamily="34" charset="0"/>
              </a:rPr>
              <a:t>Gerusalemme. </a:t>
            </a:r>
          </a:p>
          <a:p>
            <a:pPr marL="609600" indent="-609600">
              <a:lnSpc>
                <a:spcPct val="150000"/>
              </a:lnSpc>
              <a:buNone/>
            </a:pPr>
            <a:r>
              <a:rPr lang="it-IT" altLang="it-IT" sz="2400" dirty="0" smtClean="0">
                <a:solidFill>
                  <a:srgbClr val="420000"/>
                </a:solidFill>
                <a:latin typeface="Arial" panose="020B0604020202020204" pitchFamily="34" charset="0"/>
                <a:cs typeface="Arial" panose="020B0604020202020204" pitchFamily="34" charset="0"/>
              </a:rPr>
              <a:t>Si </a:t>
            </a:r>
            <a:r>
              <a:rPr lang="it-IT" altLang="it-IT" sz="2400" dirty="0">
                <a:solidFill>
                  <a:srgbClr val="420000"/>
                </a:solidFill>
                <a:latin typeface="Arial" panose="020B0604020202020204" pitchFamily="34" charset="0"/>
                <a:cs typeface="Arial" panose="020B0604020202020204" pitchFamily="34" charset="0"/>
              </a:rPr>
              <a:t>potrebbe dire che, il primo apparente racconto della Creazione, è in realtà un inno che raccoglie sei festività liturgiche in un unico canto.</a:t>
            </a:r>
          </a:p>
        </p:txBody>
      </p:sp>
      <p:sp>
        <p:nvSpPr>
          <p:cNvPr id="303108" name="Line 4"/>
          <p:cNvSpPr>
            <a:spLocks noChangeShapeType="1"/>
          </p:cNvSpPr>
          <p:nvPr/>
        </p:nvSpPr>
        <p:spPr bwMode="auto">
          <a:xfrm>
            <a:off x="3575720" y="3789040"/>
            <a:ext cx="864096"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3108"/>
                                        </p:tgtEl>
                                        <p:attrNameLst>
                                          <p:attrName>style.visibility</p:attrName>
                                        </p:attrNameLst>
                                      </p:cBhvr>
                                      <p:to>
                                        <p:strVal val="visible"/>
                                      </p:to>
                                    </p:set>
                                    <p:animEffect transition="in" filter="wipe(left)">
                                      <p:cBhvr>
                                        <p:cTn id="7" dur="500"/>
                                        <p:tgtEl>
                                          <p:spTgt spid="30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74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386050" name="Rectangle 2" descr="Stampati"/>
          <p:cNvSpPr>
            <a:spLocks noGrp="1" noChangeArrowheads="1"/>
          </p:cNvSpPr>
          <p:nvPr>
            <p:ph type="body" idx="4294967295"/>
          </p:nvPr>
        </p:nvSpPr>
        <p:spPr>
          <a:xfrm>
            <a:off x="767408" y="1052916"/>
            <a:ext cx="10657184" cy="4752169"/>
          </a:xfrm>
          <a:solidFill>
            <a:srgbClr val="FFFFE7"/>
          </a:solidFill>
          <a:ln>
            <a:solidFill>
              <a:srgbClr val="FF3300"/>
            </a:solidFill>
            <a:miter lim="800000"/>
            <a:headEnd/>
            <a:tailEnd/>
          </a:ln>
        </p:spPr>
        <p:txBody>
          <a:bodyPr/>
          <a:lstStyle/>
          <a:p>
            <a:pPr>
              <a:lnSpc>
                <a:spcPct val="150000"/>
              </a:lnSpc>
              <a:buFontTx/>
              <a:buNone/>
            </a:pPr>
            <a:r>
              <a:rPr lang="it-IT" altLang="it-IT" dirty="0">
                <a:solidFill>
                  <a:srgbClr val="420000"/>
                </a:solidFill>
                <a:latin typeface="Arial" panose="020B0604020202020204" pitchFamily="34" charset="0"/>
                <a:cs typeface="Arial" panose="020B0604020202020204" pitchFamily="34" charset="0"/>
              </a:rPr>
              <a:t>Prima dell’editto di Ciro re di Persia, gli ebrei erano stati sconfitti, umiliati e sottomessi dall’impero babilonese. </a:t>
            </a:r>
          </a:p>
          <a:p>
            <a:pPr>
              <a:lnSpc>
                <a:spcPct val="150000"/>
              </a:lnSpc>
              <a:buFontTx/>
              <a:buNone/>
            </a:pPr>
            <a:r>
              <a:rPr lang="it-IT" altLang="it-IT" dirty="0">
                <a:solidFill>
                  <a:srgbClr val="420000"/>
                </a:solidFill>
                <a:latin typeface="Arial" panose="020B0604020202020204" pitchFamily="34" charset="0"/>
                <a:cs typeface="Arial" panose="020B0604020202020204" pitchFamily="34" charset="0"/>
              </a:rPr>
              <a:t>L’inno del primo Cap. Genesi fu composto </a:t>
            </a:r>
            <a:r>
              <a:rPr lang="it-IT" altLang="it-IT" dirty="0" smtClean="0">
                <a:solidFill>
                  <a:srgbClr val="420000"/>
                </a:solidFill>
                <a:latin typeface="Arial" panose="020B0604020202020204" pitchFamily="34" charset="0"/>
                <a:cs typeface="Arial" panose="020B0604020202020204" pitchFamily="34" charset="0"/>
              </a:rPr>
              <a:t>anche </a:t>
            </a:r>
            <a:r>
              <a:rPr lang="it-IT" altLang="it-IT" dirty="0">
                <a:solidFill>
                  <a:srgbClr val="420000"/>
                </a:solidFill>
                <a:latin typeface="Arial" panose="020B0604020202020204" pitchFamily="34" charset="0"/>
                <a:cs typeface="Arial" panose="020B0604020202020204" pitchFamily="34" charset="0"/>
              </a:rPr>
              <a:t>come risposta a tutte le umiliazioni e a tutti gli interrogativi che gli ebrei furono sottoposti dai </a:t>
            </a:r>
            <a:r>
              <a:rPr lang="it-IT" altLang="it-IT" dirty="0" smtClean="0">
                <a:solidFill>
                  <a:srgbClr val="420000"/>
                </a:solidFill>
                <a:latin typeface="Arial" panose="020B0604020202020204" pitchFamily="34" charset="0"/>
                <a:cs typeface="Arial" panose="020B0604020202020204" pitchFamily="34" charset="0"/>
              </a:rPr>
              <a:t>babilonesi politeisti.</a:t>
            </a:r>
            <a:endParaRPr lang="it-IT" altLang="it-IT" dirty="0">
              <a:solidFill>
                <a:srgbClr val="42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81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354306" name="Rectangle 2" descr="Stampati"/>
          <p:cNvSpPr>
            <a:spLocks noGrp="1" noChangeArrowheads="1"/>
          </p:cNvSpPr>
          <p:nvPr>
            <p:ph type="body" idx="4294967295"/>
          </p:nvPr>
        </p:nvSpPr>
        <p:spPr>
          <a:xfrm>
            <a:off x="839416" y="728551"/>
            <a:ext cx="10513168" cy="5400898"/>
          </a:xfrm>
          <a:solidFill>
            <a:srgbClr val="FFFFE7"/>
          </a:solidFill>
          <a:ln>
            <a:solidFill>
              <a:srgbClr val="FF3300"/>
            </a:solidFill>
            <a:miter lim="800000"/>
            <a:headEnd/>
            <a:tailEnd/>
          </a:ln>
        </p:spPr>
        <p:txBody>
          <a:bodyPr/>
          <a:lstStyle/>
          <a:p>
            <a:pPr algn="ctr">
              <a:lnSpc>
                <a:spcPct val="150000"/>
              </a:lnSpc>
              <a:buFontTx/>
              <a:buNone/>
            </a:pPr>
            <a:endParaRPr lang="it-IT" altLang="it-IT" sz="800" dirty="0">
              <a:solidFill>
                <a:srgbClr val="420000"/>
              </a:solidFill>
              <a:latin typeface="Arial" panose="020B0604020202020204" pitchFamily="34" charset="0"/>
              <a:cs typeface="Arial" panose="020B0604020202020204" pitchFamily="34" charset="0"/>
            </a:endParaRPr>
          </a:p>
          <a:p>
            <a:pPr algn="ctr">
              <a:lnSpc>
                <a:spcPct val="150000"/>
              </a:lnSpc>
              <a:buFontTx/>
              <a:buNone/>
            </a:pPr>
            <a:r>
              <a:rPr lang="it-IT" altLang="it-IT" sz="3200" dirty="0">
                <a:solidFill>
                  <a:srgbClr val="420000"/>
                </a:solidFill>
                <a:latin typeface="Arial" panose="020B0604020202020204" pitchFamily="34" charset="0"/>
                <a:cs typeface="Arial" panose="020B0604020202020204" pitchFamily="34" charset="0"/>
              </a:rPr>
              <a:t>Il nome di Dio utilizzato è </a:t>
            </a:r>
            <a:r>
              <a:rPr lang="it-IT" altLang="it-IT" sz="3200" b="1" i="1" dirty="0" err="1">
                <a:solidFill>
                  <a:srgbClr val="420000"/>
                </a:solidFill>
                <a:latin typeface="Comic Sans MS" panose="030F0702030302020204" pitchFamily="66" charset="0"/>
              </a:rPr>
              <a:t>Elohim</a:t>
            </a:r>
            <a:r>
              <a:rPr lang="it-IT" altLang="it-IT" sz="3200" b="1" i="1" dirty="0">
                <a:solidFill>
                  <a:srgbClr val="420000"/>
                </a:solidFill>
                <a:latin typeface="Comic Sans MS" panose="030F0702030302020204" pitchFamily="66" charset="0"/>
              </a:rPr>
              <a:t> </a:t>
            </a:r>
          </a:p>
          <a:p>
            <a:pPr algn="ctr">
              <a:lnSpc>
                <a:spcPct val="150000"/>
              </a:lnSpc>
              <a:buFontTx/>
              <a:buNone/>
            </a:pPr>
            <a:r>
              <a:rPr lang="it-IT" altLang="it-IT" sz="3200" dirty="0">
                <a:solidFill>
                  <a:srgbClr val="420000"/>
                </a:solidFill>
                <a:latin typeface="Arial" panose="020B0604020202020204" pitchFamily="34" charset="0"/>
                <a:cs typeface="Arial" panose="020B0604020202020204" pitchFamily="34" charset="0"/>
              </a:rPr>
              <a:t>che sarebbe il plurale del supremo Dio babilonese</a:t>
            </a:r>
            <a:r>
              <a:rPr lang="it-IT" altLang="it-IT" sz="3200" dirty="0">
                <a:solidFill>
                  <a:srgbClr val="420000"/>
                </a:solidFill>
              </a:rPr>
              <a:t> </a:t>
            </a:r>
            <a:r>
              <a:rPr lang="it-IT" altLang="it-IT" sz="3200" b="1" i="1" dirty="0">
                <a:solidFill>
                  <a:srgbClr val="420000"/>
                </a:solidFill>
                <a:latin typeface="Comic Sans MS" panose="030F0702030302020204" pitchFamily="66" charset="0"/>
              </a:rPr>
              <a:t>El</a:t>
            </a:r>
          </a:p>
          <a:p>
            <a:pPr algn="ctr">
              <a:lnSpc>
                <a:spcPct val="150000"/>
              </a:lnSpc>
              <a:buFontTx/>
              <a:buNone/>
            </a:pPr>
            <a:r>
              <a:rPr lang="it-IT" altLang="it-IT" sz="3200" dirty="0">
                <a:solidFill>
                  <a:srgbClr val="420000"/>
                </a:solidFill>
                <a:latin typeface="Arial" panose="020B0604020202020204" pitchFamily="34" charset="0"/>
                <a:cs typeface="Arial" panose="020B0604020202020204" pitchFamily="34" charset="0"/>
              </a:rPr>
              <a:t>la Suprema Eccellenza, </a:t>
            </a:r>
          </a:p>
          <a:p>
            <a:pPr algn="ctr">
              <a:lnSpc>
                <a:spcPct val="150000"/>
              </a:lnSpc>
              <a:buFontTx/>
              <a:buNone/>
            </a:pPr>
            <a:r>
              <a:rPr lang="it-IT" altLang="it-IT" sz="3200" dirty="0">
                <a:solidFill>
                  <a:srgbClr val="420000"/>
                </a:solidFill>
                <a:latin typeface="Arial" panose="020B0604020202020204" pitchFamily="34" charset="0"/>
                <a:cs typeface="Arial" panose="020B0604020202020204" pitchFamily="34" charset="0"/>
              </a:rPr>
              <a:t>espresso nella forma plurale significa: </a:t>
            </a:r>
          </a:p>
          <a:p>
            <a:pPr algn="ctr">
              <a:lnSpc>
                <a:spcPct val="150000"/>
              </a:lnSpc>
              <a:buFontTx/>
              <a:buNone/>
            </a:pPr>
            <a:r>
              <a:rPr lang="it-IT" altLang="it-IT" sz="3200" dirty="0">
                <a:solidFill>
                  <a:srgbClr val="420000"/>
                </a:solidFill>
                <a:latin typeface="Arial" panose="020B0604020202020204" pitchFamily="34" charset="0"/>
                <a:cs typeface="Arial" panose="020B0604020202020204" pitchFamily="34" charset="0"/>
              </a:rPr>
              <a:t>le Supreme Eccellenti Qualità dell’unico Dio Creatore.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86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305154" name="Rectangle 2" descr="Stampati"/>
          <p:cNvSpPr>
            <a:spLocks noGrp="1" noChangeArrowheads="1"/>
          </p:cNvSpPr>
          <p:nvPr>
            <p:ph type="body" idx="4294967295"/>
          </p:nvPr>
        </p:nvSpPr>
        <p:spPr>
          <a:xfrm>
            <a:off x="1005326" y="656692"/>
            <a:ext cx="10181349" cy="5544616"/>
          </a:xfrm>
          <a:solidFill>
            <a:srgbClr val="FFFFE7"/>
          </a:solidFill>
          <a:ln>
            <a:solidFill>
              <a:srgbClr val="FF3300"/>
            </a:solidFill>
            <a:miter lim="800000"/>
            <a:headEnd/>
            <a:tailEnd/>
          </a:ln>
        </p:spPr>
        <p:txBody>
          <a:bodyPr>
            <a:noAutofit/>
          </a:bodyPr>
          <a:lstStyle/>
          <a:p>
            <a:pPr>
              <a:lnSpc>
                <a:spcPct val="150000"/>
              </a:lnSpc>
              <a:buFontTx/>
              <a:buNone/>
            </a:pPr>
            <a:r>
              <a:rPr lang="it-IT" altLang="it-IT" sz="3600" dirty="0">
                <a:solidFill>
                  <a:srgbClr val="420000"/>
                </a:solidFill>
                <a:latin typeface="Arial" panose="020B0604020202020204" pitchFamily="34" charset="0"/>
                <a:cs typeface="Arial" panose="020B0604020202020204" pitchFamily="34" charset="0"/>
              </a:rPr>
              <a:t>Secondo alcuni studiosi, la frase </a:t>
            </a:r>
          </a:p>
          <a:p>
            <a:pPr algn="ctr">
              <a:lnSpc>
                <a:spcPct val="150000"/>
              </a:lnSpc>
              <a:buFontTx/>
              <a:buNone/>
            </a:pPr>
            <a:r>
              <a:rPr lang="it-IT" altLang="it-IT" sz="3600" b="1" dirty="0">
                <a:solidFill>
                  <a:srgbClr val="420000"/>
                </a:solidFill>
                <a:latin typeface="Comic Sans MS" panose="030F0702030302020204" pitchFamily="66" charset="0"/>
              </a:rPr>
              <a:t>“</a:t>
            </a:r>
            <a:r>
              <a:rPr lang="it-IT" altLang="it-IT" sz="3600" b="1" u="sng" dirty="0">
                <a:solidFill>
                  <a:srgbClr val="420000"/>
                </a:solidFill>
                <a:latin typeface="Comic Sans MS" panose="030F0702030302020204" pitchFamily="66" charset="0"/>
              </a:rPr>
              <a:t>facciamo</a:t>
            </a:r>
            <a:r>
              <a:rPr lang="it-IT" altLang="it-IT" sz="3600" b="1" dirty="0">
                <a:solidFill>
                  <a:srgbClr val="420000"/>
                </a:solidFill>
                <a:latin typeface="Comic Sans MS" panose="030F0702030302020204" pitchFamily="66" charset="0"/>
              </a:rPr>
              <a:t> l’uomo, sia simile </a:t>
            </a:r>
            <a:r>
              <a:rPr lang="it-IT" altLang="it-IT" sz="3600" b="1" u="sng" dirty="0">
                <a:solidFill>
                  <a:srgbClr val="420000"/>
                </a:solidFill>
                <a:latin typeface="Comic Sans MS" panose="030F0702030302020204" pitchFamily="66" charset="0"/>
              </a:rPr>
              <a:t>a noi</a:t>
            </a:r>
            <a:r>
              <a:rPr lang="it-IT" altLang="it-IT" sz="3600" b="1" dirty="0">
                <a:solidFill>
                  <a:srgbClr val="420000"/>
                </a:solidFill>
                <a:latin typeface="Comic Sans MS" panose="030F0702030302020204" pitchFamily="66" charset="0"/>
              </a:rPr>
              <a:t>, </a:t>
            </a:r>
          </a:p>
          <a:p>
            <a:pPr algn="ctr">
              <a:lnSpc>
                <a:spcPct val="150000"/>
              </a:lnSpc>
              <a:buFontTx/>
              <a:buNone/>
            </a:pPr>
            <a:r>
              <a:rPr lang="it-IT" altLang="it-IT" sz="3600" b="1" dirty="0">
                <a:solidFill>
                  <a:srgbClr val="420000"/>
                </a:solidFill>
                <a:latin typeface="Comic Sans MS" panose="030F0702030302020204" pitchFamily="66" charset="0"/>
              </a:rPr>
              <a:t>a </a:t>
            </a:r>
            <a:r>
              <a:rPr lang="it-IT" altLang="it-IT" sz="3600" b="1" u="sng" dirty="0">
                <a:solidFill>
                  <a:srgbClr val="420000"/>
                </a:solidFill>
                <a:latin typeface="Comic Sans MS" panose="030F0702030302020204" pitchFamily="66" charset="0"/>
              </a:rPr>
              <a:t>nostra</a:t>
            </a:r>
            <a:r>
              <a:rPr lang="it-IT" altLang="it-IT" sz="3600" b="1" dirty="0">
                <a:solidFill>
                  <a:srgbClr val="420000"/>
                </a:solidFill>
                <a:latin typeface="Comic Sans MS" panose="030F0702030302020204" pitchFamily="66" charset="0"/>
              </a:rPr>
              <a:t> immagine e somiglianza…”,</a:t>
            </a:r>
            <a:r>
              <a:rPr lang="it-IT" altLang="it-IT" sz="3600" dirty="0">
                <a:solidFill>
                  <a:srgbClr val="420000"/>
                </a:solidFill>
              </a:rPr>
              <a:t> </a:t>
            </a:r>
          </a:p>
          <a:p>
            <a:pPr algn="ctr">
              <a:lnSpc>
                <a:spcPct val="150000"/>
              </a:lnSpc>
              <a:buFontTx/>
              <a:buNone/>
            </a:pPr>
            <a:r>
              <a:rPr lang="it-IT" altLang="it-IT" sz="3600" dirty="0">
                <a:solidFill>
                  <a:srgbClr val="420000"/>
                </a:solidFill>
                <a:latin typeface="Arial" panose="020B0604020202020204" pitchFamily="34" charset="0"/>
                <a:cs typeface="Arial" panose="020B0604020202020204" pitchFamily="34" charset="0"/>
              </a:rPr>
              <a:t>potrebbe significare che </a:t>
            </a:r>
            <a:r>
              <a:rPr lang="it-IT" altLang="it-IT" sz="3600" b="1" dirty="0">
                <a:solidFill>
                  <a:srgbClr val="420000"/>
                </a:solidFill>
                <a:latin typeface="Arial" panose="020B0604020202020204" pitchFamily="34" charset="0"/>
                <a:cs typeface="Arial" panose="020B0604020202020204" pitchFamily="34" charset="0"/>
              </a:rPr>
              <a:t>in</a:t>
            </a:r>
            <a:r>
              <a:rPr lang="it-IT" altLang="it-IT" sz="3600" dirty="0">
                <a:solidFill>
                  <a:srgbClr val="420000"/>
                </a:solidFill>
                <a:latin typeface="Arial" panose="020B0604020202020204" pitchFamily="34" charset="0"/>
                <a:cs typeface="Arial" panose="020B0604020202020204" pitchFamily="34" charset="0"/>
              </a:rPr>
              <a:t> </a:t>
            </a:r>
            <a:r>
              <a:rPr lang="it-IT" altLang="it-IT" sz="3600" b="1" i="1" dirty="0" err="1">
                <a:solidFill>
                  <a:srgbClr val="FF3300"/>
                </a:solidFill>
                <a:latin typeface="Arial" panose="020B0604020202020204" pitchFamily="34" charset="0"/>
                <a:cs typeface="Arial" panose="020B0604020202020204" pitchFamily="34" charset="0"/>
              </a:rPr>
              <a:t>Elohim</a:t>
            </a:r>
            <a:r>
              <a:rPr lang="it-IT" altLang="it-IT" sz="3600" dirty="0">
                <a:solidFill>
                  <a:srgbClr val="420000"/>
                </a:solidFill>
                <a:latin typeface="Arial" panose="020B0604020202020204" pitchFamily="34" charset="0"/>
                <a:cs typeface="Arial" panose="020B0604020202020204" pitchFamily="34" charset="0"/>
              </a:rPr>
              <a:t> dobbiamo pensare a tutte “le sue eccellenti qualità” dell’amore perfetto e generoso </a:t>
            </a:r>
            <a:r>
              <a:rPr lang="it-IT" altLang="it-IT" sz="3600" b="1" dirty="0" smtClean="0">
                <a:solidFill>
                  <a:srgbClr val="420000"/>
                </a:solidFill>
                <a:latin typeface="Arial" panose="020B0604020202020204" pitchFamily="34" charset="0"/>
                <a:cs typeface="Arial" panose="020B0604020202020204" pitchFamily="34" charset="0"/>
              </a:rPr>
              <a:t>in un </a:t>
            </a:r>
            <a:r>
              <a:rPr lang="it-IT" altLang="it-IT" sz="3600" b="1" dirty="0">
                <a:solidFill>
                  <a:srgbClr val="420000"/>
                </a:solidFill>
                <a:latin typeface="Arial" panose="020B0604020202020204" pitchFamily="34" charset="0"/>
                <a:cs typeface="Arial" panose="020B0604020202020204" pitchFamily="34" charset="0"/>
              </a:rPr>
              <a:t>solo Dio</a:t>
            </a:r>
            <a:r>
              <a:rPr lang="it-IT" altLang="it-IT" sz="3600" dirty="0">
                <a:solidFill>
                  <a:srgbClr val="42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88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355330" name="Rectangle 2" descr="Stampati"/>
          <p:cNvSpPr>
            <a:spLocks noGrp="1" noChangeArrowheads="1"/>
          </p:cNvSpPr>
          <p:nvPr>
            <p:ph type="body" idx="4294967295"/>
          </p:nvPr>
        </p:nvSpPr>
        <p:spPr>
          <a:xfrm>
            <a:off x="803412" y="656816"/>
            <a:ext cx="10585176" cy="5544368"/>
          </a:xfrm>
          <a:solidFill>
            <a:srgbClr val="FFFFE7"/>
          </a:solidFill>
          <a:ln>
            <a:solidFill>
              <a:srgbClr val="FF3300"/>
            </a:solidFill>
            <a:miter lim="800000"/>
            <a:headEnd/>
            <a:tailEnd/>
          </a:ln>
        </p:spPr>
        <p:txBody>
          <a:bodyPr>
            <a:normAutofit/>
          </a:bodyPr>
          <a:lstStyle/>
          <a:p>
            <a:pPr>
              <a:lnSpc>
                <a:spcPct val="150000"/>
              </a:lnSpc>
              <a:buFontTx/>
              <a:buNone/>
            </a:pPr>
            <a:r>
              <a:rPr lang="it-IT" altLang="it-IT" sz="2400" dirty="0">
                <a:solidFill>
                  <a:srgbClr val="420000"/>
                </a:solidFill>
                <a:latin typeface="Arial" panose="020B0604020202020204" pitchFamily="34" charset="0"/>
                <a:cs typeface="Arial" panose="020B0604020202020204" pitchFamily="34" charset="0"/>
              </a:rPr>
              <a:t>Gli scopi di questo inno sono diversi. Noi ne ricordiamo solo alcuni.</a:t>
            </a:r>
          </a:p>
          <a:p>
            <a:pPr>
              <a:lnSpc>
                <a:spcPct val="150000"/>
              </a:lnSpc>
              <a:buFontTx/>
              <a:buNone/>
            </a:pPr>
            <a:r>
              <a:rPr lang="it-IT" altLang="it-IT" sz="2400" dirty="0">
                <a:solidFill>
                  <a:srgbClr val="420000"/>
                </a:solidFill>
                <a:latin typeface="Arial" panose="020B0604020202020204" pitchFamily="34" charset="0"/>
                <a:cs typeface="Arial" panose="020B0604020202020204" pitchFamily="34" charset="0"/>
              </a:rPr>
              <a:t>1)  Nell’antica cultura religiosa dei babilonesi, la sessualità era un </a:t>
            </a:r>
            <a:r>
              <a:rPr lang="it-IT" altLang="it-IT" sz="2400" b="1" u="sng" dirty="0">
                <a:solidFill>
                  <a:srgbClr val="420000"/>
                </a:solidFill>
                <a:latin typeface="Arial" panose="020B0604020202020204" pitchFamily="34" charset="0"/>
                <a:cs typeface="Arial" panose="020B0604020202020204" pitchFamily="34" charset="0"/>
              </a:rPr>
              <a:t>tabù</a:t>
            </a:r>
            <a:r>
              <a:rPr lang="it-IT" altLang="it-IT" sz="2400" b="1" dirty="0">
                <a:solidFill>
                  <a:srgbClr val="420000"/>
                </a:solidFill>
                <a:latin typeface="Arial" panose="020B0604020202020204" pitchFamily="34" charset="0"/>
                <a:cs typeface="Arial" panose="020B0604020202020204" pitchFamily="34" charset="0"/>
              </a:rPr>
              <a:t> </a:t>
            </a:r>
            <a:r>
              <a:rPr lang="it-IT" altLang="it-IT" sz="2400" dirty="0">
                <a:solidFill>
                  <a:srgbClr val="420000"/>
                </a:solidFill>
                <a:latin typeface="Arial" panose="020B0604020202020204" pitchFamily="34" charset="0"/>
                <a:cs typeface="Arial" panose="020B0604020202020204" pitchFamily="34" charset="0"/>
              </a:rPr>
              <a:t>cioè qualcosa da temere perché appartenente non all’uomo, ma alle forze delle divinità. Se si trasgredivano le rigide regole della sessualità vi era il timore di subire i castighi del dio della sessualità </a:t>
            </a:r>
            <a:r>
              <a:rPr lang="it-IT" altLang="it-IT" sz="2400" dirty="0" err="1">
                <a:solidFill>
                  <a:srgbClr val="420000"/>
                </a:solidFill>
                <a:latin typeface="Arial" panose="020B0604020202020204" pitchFamily="34" charset="0"/>
                <a:cs typeface="Arial" panose="020B0604020202020204" pitchFamily="34" charset="0"/>
              </a:rPr>
              <a:t>Bahal</a:t>
            </a:r>
            <a:r>
              <a:rPr lang="it-IT" altLang="it-IT" sz="2400" dirty="0">
                <a:solidFill>
                  <a:srgbClr val="420000"/>
                </a:solidFill>
                <a:latin typeface="Arial" panose="020B0604020202020204" pitchFamily="34" charset="0"/>
                <a:cs typeface="Arial" panose="020B0604020202020204" pitchFamily="34" charset="0"/>
              </a:rPr>
              <a:t> (= tabù sessuali).</a:t>
            </a:r>
          </a:p>
          <a:p>
            <a:pPr>
              <a:lnSpc>
                <a:spcPct val="150000"/>
              </a:lnSpc>
              <a:buFontTx/>
              <a:buNone/>
            </a:pPr>
            <a:r>
              <a:rPr lang="it-IT" altLang="it-IT" sz="2400" dirty="0">
                <a:solidFill>
                  <a:srgbClr val="420000"/>
                </a:solidFill>
                <a:latin typeface="Arial" panose="020B0604020202020204" pitchFamily="34" charset="0"/>
                <a:cs typeface="Arial" panose="020B0604020202020204" pitchFamily="34" charset="0"/>
              </a:rPr>
              <a:t>2)  L’inno biblico vuole al contrario insegnare che l’uomo è stato creato con una differenza sessuale </a:t>
            </a:r>
            <a:r>
              <a:rPr lang="it-IT" altLang="it-IT" sz="2400" b="1" dirty="0">
                <a:solidFill>
                  <a:srgbClr val="420000"/>
                </a:solidFill>
                <a:latin typeface="Arial" panose="020B0604020202020204" pitchFamily="34" charset="0"/>
                <a:cs typeface="Arial" panose="020B0604020202020204" pitchFamily="34" charset="0"/>
              </a:rPr>
              <a:t>per essere l’immagine</a:t>
            </a:r>
            <a:r>
              <a:rPr lang="it-IT" altLang="it-IT" sz="2400" dirty="0">
                <a:solidFill>
                  <a:srgbClr val="420000"/>
                </a:solidFill>
                <a:latin typeface="Arial" panose="020B0604020202020204" pitchFamily="34" charset="0"/>
                <a:cs typeface="Arial" panose="020B0604020202020204" pitchFamily="34" charset="0"/>
              </a:rPr>
              <a:t> e la somiglianza </a:t>
            </a:r>
            <a:r>
              <a:rPr lang="it-IT" altLang="it-IT" sz="2400" b="1" dirty="0">
                <a:solidFill>
                  <a:srgbClr val="420000"/>
                </a:solidFill>
                <a:latin typeface="Arial" panose="020B0604020202020204" pitchFamily="34" charset="0"/>
                <a:cs typeface="Arial" panose="020B0604020202020204" pitchFamily="34" charset="0"/>
              </a:rPr>
              <a:t>delle eccellenti qualità dell’amore di Dio.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82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356354" name="Rectangle 2" descr="Stampati"/>
          <p:cNvSpPr>
            <a:spLocks noGrp="1" noChangeArrowheads="1"/>
          </p:cNvSpPr>
          <p:nvPr>
            <p:ph type="body" idx="4294967295"/>
          </p:nvPr>
        </p:nvSpPr>
        <p:spPr>
          <a:xfrm>
            <a:off x="1136514" y="692833"/>
            <a:ext cx="9918972" cy="5472335"/>
          </a:xfrm>
          <a:solidFill>
            <a:srgbClr val="FFFFE7"/>
          </a:solidFill>
          <a:ln>
            <a:solidFill>
              <a:srgbClr val="FF3300"/>
            </a:solidFill>
            <a:miter lim="800000"/>
            <a:headEnd/>
            <a:tailEnd/>
          </a:ln>
        </p:spPr>
        <p:txBody>
          <a:bodyPr/>
          <a:lstStyle/>
          <a:p>
            <a:pPr>
              <a:lnSpc>
                <a:spcPct val="150000"/>
              </a:lnSpc>
              <a:buFontTx/>
              <a:buNone/>
            </a:pPr>
            <a:r>
              <a:rPr lang="it-IT" altLang="it-IT" sz="2400" dirty="0">
                <a:solidFill>
                  <a:srgbClr val="420000"/>
                </a:solidFill>
              </a:rPr>
              <a:t>La differenza sessuale negli uomini è un regalo di Dio all'umanità affinché </a:t>
            </a:r>
            <a:r>
              <a:rPr lang="it-IT" altLang="it-IT" sz="2400" b="1" dirty="0">
                <a:solidFill>
                  <a:srgbClr val="420000"/>
                </a:solidFill>
              </a:rPr>
              <a:t>la coppia umana possa essere felice</a:t>
            </a:r>
            <a:r>
              <a:rPr lang="it-IT" altLang="it-IT" sz="2400" dirty="0">
                <a:solidFill>
                  <a:srgbClr val="420000"/>
                </a:solidFill>
              </a:rPr>
              <a:t> di amare e </a:t>
            </a:r>
            <a:r>
              <a:rPr lang="it-IT" altLang="it-IT" sz="2400" b="1" u="sng" dirty="0">
                <a:solidFill>
                  <a:srgbClr val="420000"/>
                </a:solidFill>
              </a:rPr>
              <a:t>di far festa</a:t>
            </a:r>
            <a:r>
              <a:rPr lang="it-IT" altLang="it-IT" sz="2400" b="1" dirty="0">
                <a:solidFill>
                  <a:srgbClr val="420000"/>
                </a:solidFill>
              </a:rPr>
              <a:t> con il suo Creatore</a:t>
            </a:r>
            <a:r>
              <a:rPr lang="it-IT" altLang="it-IT" sz="2400" dirty="0">
                <a:solidFill>
                  <a:srgbClr val="420000"/>
                </a:solidFill>
              </a:rPr>
              <a:t>. </a:t>
            </a:r>
            <a:endParaRPr lang="it-IT" altLang="it-IT" sz="800" dirty="0">
              <a:solidFill>
                <a:srgbClr val="420000"/>
              </a:solidFill>
            </a:endParaRPr>
          </a:p>
          <a:p>
            <a:pPr>
              <a:lnSpc>
                <a:spcPct val="150000"/>
              </a:lnSpc>
              <a:buFontTx/>
              <a:buNone/>
            </a:pPr>
            <a:r>
              <a:rPr lang="it-IT" altLang="it-IT" sz="2400" dirty="0">
                <a:solidFill>
                  <a:srgbClr val="420000"/>
                </a:solidFill>
              </a:rPr>
              <a:t>3)  Nella Bibbia Dio viene presentato come colui che ha creato il mondo perché </a:t>
            </a:r>
            <a:r>
              <a:rPr lang="it-IT" altLang="it-IT" sz="2400" b="1" dirty="0">
                <a:solidFill>
                  <a:srgbClr val="420000"/>
                </a:solidFill>
              </a:rPr>
              <a:t>vuole entrare nella coppia umana</a:t>
            </a:r>
            <a:r>
              <a:rPr lang="it-IT" altLang="it-IT" sz="2400" dirty="0">
                <a:solidFill>
                  <a:srgbClr val="420000"/>
                </a:solidFill>
              </a:rPr>
              <a:t>, vuole far festa in essa </a:t>
            </a:r>
            <a:r>
              <a:rPr lang="it-IT" altLang="it-IT" sz="2400" dirty="0" smtClean="0">
                <a:solidFill>
                  <a:srgbClr val="420000"/>
                </a:solidFill>
              </a:rPr>
              <a:t>per </a:t>
            </a:r>
            <a:r>
              <a:rPr lang="it-IT" altLang="it-IT" sz="2400" dirty="0">
                <a:solidFill>
                  <a:srgbClr val="420000"/>
                </a:solidFill>
              </a:rPr>
              <a:t>“diffondere” la sua gioia di amare e di creare.</a:t>
            </a:r>
          </a:p>
          <a:p>
            <a:pPr>
              <a:lnSpc>
                <a:spcPct val="150000"/>
              </a:lnSpc>
              <a:buFontTx/>
              <a:buNone/>
            </a:pPr>
            <a:endParaRPr lang="it-IT" altLang="it-IT" sz="800" dirty="0">
              <a:solidFill>
                <a:srgbClr val="420000"/>
              </a:solidFill>
            </a:endParaRPr>
          </a:p>
          <a:p>
            <a:pPr marL="457200" indent="-457200">
              <a:lnSpc>
                <a:spcPct val="150000"/>
              </a:lnSpc>
              <a:buFontTx/>
              <a:buAutoNum type="arabicParenR" startAt="4"/>
            </a:pPr>
            <a:r>
              <a:rPr lang="it-IT" altLang="it-IT" sz="2400" dirty="0" smtClean="0">
                <a:solidFill>
                  <a:srgbClr val="420000"/>
                </a:solidFill>
              </a:rPr>
              <a:t>In </a:t>
            </a:r>
            <a:r>
              <a:rPr lang="it-IT" altLang="it-IT" sz="2400" dirty="0">
                <a:solidFill>
                  <a:srgbClr val="420000"/>
                </a:solidFill>
              </a:rPr>
              <a:t>questo inno di lode ricolmo di simboli religiosi babilonesi, non si parla di peccato, ma solo di coppia sessuata benedetta da Dio </a:t>
            </a:r>
            <a:r>
              <a:rPr lang="it-IT" altLang="it-IT" sz="2400" b="1" dirty="0">
                <a:solidFill>
                  <a:srgbClr val="420000"/>
                </a:solidFill>
              </a:rPr>
              <a:t>per diventare, </a:t>
            </a:r>
            <a:endParaRPr lang="it-IT" altLang="it-IT" sz="2400" b="1" dirty="0" smtClean="0">
              <a:solidFill>
                <a:srgbClr val="420000"/>
              </a:solidFill>
            </a:endParaRPr>
          </a:p>
          <a:p>
            <a:pPr marL="0" indent="0" algn="ctr">
              <a:lnSpc>
                <a:spcPct val="150000"/>
              </a:lnSpc>
              <a:buNone/>
            </a:pPr>
            <a:r>
              <a:rPr lang="it-IT" altLang="it-IT" sz="2400" b="1" dirty="0" smtClean="0">
                <a:solidFill>
                  <a:srgbClr val="420000"/>
                </a:solidFill>
              </a:rPr>
              <a:t>davanti </a:t>
            </a:r>
            <a:r>
              <a:rPr lang="it-IT" altLang="it-IT" sz="2400" b="1" dirty="0">
                <a:solidFill>
                  <a:srgbClr val="420000"/>
                </a:solidFill>
              </a:rPr>
              <a:t>alla creazione, la sua </a:t>
            </a:r>
            <a:r>
              <a:rPr lang="it-IT" altLang="it-IT" sz="2400" b="1" dirty="0" smtClean="0">
                <a:solidFill>
                  <a:srgbClr val="420000"/>
                </a:solidFill>
              </a:rPr>
              <a:t>IMMAGINE e SOMIGLIANZA nell’amore</a:t>
            </a:r>
            <a:r>
              <a:rPr lang="it-IT" altLang="it-IT" sz="2400" dirty="0">
                <a:solidFill>
                  <a:srgbClr val="420000"/>
                </a:solidFill>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79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357378" name="Rectangle 2" descr="Stampati"/>
          <p:cNvSpPr>
            <a:spLocks noGrp="1" noChangeArrowheads="1"/>
          </p:cNvSpPr>
          <p:nvPr>
            <p:ph type="body" idx="4294967295"/>
          </p:nvPr>
        </p:nvSpPr>
        <p:spPr>
          <a:xfrm>
            <a:off x="1149983" y="872964"/>
            <a:ext cx="9892034" cy="5112072"/>
          </a:xfrm>
          <a:solidFill>
            <a:srgbClr val="FFFFE7"/>
          </a:solidFill>
          <a:ln>
            <a:solidFill>
              <a:srgbClr val="FF3300"/>
            </a:solidFill>
            <a:miter lim="800000"/>
            <a:headEnd/>
            <a:tailEnd/>
          </a:ln>
        </p:spPr>
        <p:txBody>
          <a:bodyPr>
            <a:normAutofit fontScale="92500"/>
          </a:bodyPr>
          <a:lstStyle/>
          <a:p>
            <a:pPr>
              <a:lnSpc>
                <a:spcPct val="150000"/>
              </a:lnSpc>
              <a:buFontTx/>
              <a:buNone/>
            </a:pPr>
            <a:r>
              <a:rPr lang="it-IT" altLang="it-IT" sz="2400" dirty="0">
                <a:solidFill>
                  <a:srgbClr val="420000"/>
                </a:solidFill>
              </a:rPr>
              <a:t>5)  Un altro scopo e di </a:t>
            </a:r>
            <a:r>
              <a:rPr lang="it-IT" altLang="it-IT" sz="2400" dirty="0" smtClean="0">
                <a:solidFill>
                  <a:srgbClr val="420000"/>
                </a:solidFill>
              </a:rPr>
              <a:t>«</a:t>
            </a:r>
            <a:r>
              <a:rPr lang="it-IT" altLang="it-IT" sz="2400" b="1" dirty="0" smtClean="0">
                <a:solidFill>
                  <a:srgbClr val="420000"/>
                </a:solidFill>
              </a:rPr>
              <a:t>deridere</a:t>
            </a:r>
            <a:r>
              <a:rPr lang="it-IT" altLang="it-IT" sz="2400" dirty="0" smtClean="0">
                <a:solidFill>
                  <a:srgbClr val="420000"/>
                </a:solidFill>
              </a:rPr>
              <a:t>»</a:t>
            </a:r>
            <a:r>
              <a:rPr lang="it-IT" altLang="it-IT" sz="2400" b="1" dirty="0" smtClean="0">
                <a:solidFill>
                  <a:srgbClr val="420000"/>
                </a:solidFill>
              </a:rPr>
              <a:t> </a:t>
            </a:r>
            <a:r>
              <a:rPr lang="it-IT" altLang="it-IT" sz="2400" b="1" dirty="0">
                <a:solidFill>
                  <a:srgbClr val="420000"/>
                </a:solidFill>
              </a:rPr>
              <a:t>le divinità pagane babilonesi</a:t>
            </a:r>
            <a:r>
              <a:rPr lang="it-IT" altLang="it-IT" sz="2400" dirty="0">
                <a:solidFill>
                  <a:srgbClr val="420000"/>
                </a:solidFill>
              </a:rPr>
              <a:t> ora presentate in modo disordinato come semplici creature di un solo Dio buono. </a:t>
            </a:r>
          </a:p>
          <a:p>
            <a:pPr>
              <a:lnSpc>
                <a:spcPct val="150000"/>
              </a:lnSpc>
              <a:buFontTx/>
              <a:buNone/>
            </a:pPr>
            <a:r>
              <a:rPr lang="it-IT" altLang="it-IT" sz="2400" dirty="0">
                <a:solidFill>
                  <a:srgbClr val="420000"/>
                </a:solidFill>
              </a:rPr>
              <a:t>6)  La Bibbia vuole opporsi alla fede politeista dei babilonesi i quali credevano in due divinità creatrici </a:t>
            </a:r>
            <a:r>
              <a:rPr lang="it-IT" altLang="it-IT" b="1" dirty="0" err="1">
                <a:solidFill>
                  <a:srgbClr val="420000"/>
                </a:solidFill>
                <a:latin typeface="Comic Sans MS" panose="030F0702030302020204" pitchFamily="66" charset="0"/>
              </a:rPr>
              <a:t>Marduk</a:t>
            </a:r>
            <a:r>
              <a:rPr lang="it-IT" altLang="it-IT" sz="2400" dirty="0">
                <a:solidFill>
                  <a:srgbClr val="420000"/>
                </a:solidFill>
              </a:rPr>
              <a:t> (il dio </a:t>
            </a:r>
            <a:r>
              <a:rPr lang="it-IT" altLang="it-IT" sz="2400" dirty="0" smtClean="0">
                <a:solidFill>
                  <a:srgbClr val="420000"/>
                </a:solidFill>
              </a:rPr>
              <a:t>buono della </a:t>
            </a:r>
            <a:r>
              <a:rPr lang="it-IT" altLang="it-IT" sz="2400" dirty="0">
                <a:solidFill>
                  <a:srgbClr val="420000"/>
                </a:solidFill>
              </a:rPr>
              <a:t>luce che significa l’ordine, il </a:t>
            </a:r>
            <a:r>
              <a:rPr lang="it-IT" altLang="it-IT" sz="2400" dirty="0" smtClean="0">
                <a:solidFill>
                  <a:srgbClr val="420000"/>
                </a:solidFill>
              </a:rPr>
              <a:t>bello) </a:t>
            </a:r>
            <a:r>
              <a:rPr lang="it-IT" altLang="it-IT" sz="2400" dirty="0">
                <a:solidFill>
                  <a:srgbClr val="420000"/>
                </a:solidFill>
              </a:rPr>
              <a:t>e </a:t>
            </a:r>
            <a:r>
              <a:rPr lang="it-IT" altLang="it-IT" b="1" dirty="0" err="1">
                <a:solidFill>
                  <a:srgbClr val="420000"/>
                </a:solidFill>
                <a:latin typeface="Comic Sans MS" panose="030F0702030302020204" pitchFamily="66" charset="0"/>
              </a:rPr>
              <a:t>Tiamat</a:t>
            </a:r>
            <a:r>
              <a:rPr lang="it-IT" altLang="it-IT" sz="2400" dirty="0">
                <a:solidFill>
                  <a:srgbClr val="420000"/>
                </a:solidFill>
              </a:rPr>
              <a:t> (la dea </a:t>
            </a:r>
            <a:r>
              <a:rPr lang="it-IT" altLang="it-IT" sz="2400" dirty="0" smtClean="0">
                <a:solidFill>
                  <a:srgbClr val="420000"/>
                </a:solidFill>
              </a:rPr>
              <a:t>cattiva delle </a:t>
            </a:r>
            <a:r>
              <a:rPr lang="it-IT" altLang="it-IT" sz="2400" b="1" dirty="0">
                <a:solidFill>
                  <a:srgbClr val="420000"/>
                </a:solidFill>
              </a:rPr>
              <a:t>tenebre</a:t>
            </a:r>
            <a:r>
              <a:rPr lang="it-IT" altLang="it-IT" sz="2400" dirty="0">
                <a:solidFill>
                  <a:srgbClr val="420000"/>
                </a:solidFill>
              </a:rPr>
              <a:t> che significa </a:t>
            </a:r>
            <a:r>
              <a:rPr lang="it-IT" altLang="it-IT" sz="2400" dirty="0" smtClean="0">
                <a:solidFill>
                  <a:srgbClr val="420000"/>
                </a:solidFill>
              </a:rPr>
              <a:t>il </a:t>
            </a:r>
            <a:r>
              <a:rPr lang="it-IT" altLang="it-IT" sz="2400" dirty="0">
                <a:solidFill>
                  <a:srgbClr val="420000"/>
                </a:solidFill>
              </a:rPr>
              <a:t>disordine, </a:t>
            </a:r>
            <a:r>
              <a:rPr lang="it-IT" altLang="it-IT" sz="2400" dirty="0" smtClean="0">
                <a:solidFill>
                  <a:srgbClr val="420000"/>
                </a:solidFill>
              </a:rPr>
              <a:t>il caos, simboleggiata </a:t>
            </a:r>
            <a:r>
              <a:rPr lang="it-IT" altLang="it-IT" sz="2400" dirty="0">
                <a:solidFill>
                  <a:srgbClr val="420000"/>
                </a:solidFill>
              </a:rPr>
              <a:t>nel caos acquatico )</a:t>
            </a:r>
          </a:p>
          <a:p>
            <a:pPr>
              <a:lnSpc>
                <a:spcPct val="150000"/>
              </a:lnSpc>
              <a:buFontTx/>
              <a:buNone/>
            </a:pPr>
            <a:r>
              <a:rPr lang="it-IT" altLang="it-IT" sz="2400" dirty="0">
                <a:solidFill>
                  <a:srgbClr val="420000"/>
                </a:solidFill>
              </a:rPr>
              <a:t>Il motivo per il quale </a:t>
            </a:r>
            <a:r>
              <a:rPr lang="it-IT" altLang="it-IT" sz="2400" b="1" dirty="0">
                <a:solidFill>
                  <a:srgbClr val="420000"/>
                </a:solidFill>
              </a:rPr>
              <a:t>non si nomina il Sole e la Luna</a:t>
            </a:r>
            <a:r>
              <a:rPr lang="it-IT" altLang="it-IT" sz="2400" dirty="0">
                <a:solidFill>
                  <a:srgbClr val="420000"/>
                </a:solidFill>
              </a:rPr>
              <a:t> è perché anticamente </a:t>
            </a:r>
            <a:r>
              <a:rPr lang="it-IT" altLang="it-IT" sz="2400" b="1" dirty="0">
                <a:solidFill>
                  <a:srgbClr val="420000"/>
                </a:solidFill>
              </a:rPr>
              <a:t>erano il nome di due divinità</a:t>
            </a:r>
            <a:r>
              <a:rPr lang="it-IT" altLang="it-IT" sz="2400" dirty="0">
                <a:solidFill>
                  <a:srgbClr val="420000"/>
                </a:solidFill>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89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358402" name="Rectangle 2" descr="Stampati"/>
          <p:cNvSpPr>
            <a:spLocks noGrp="1" noChangeArrowheads="1"/>
          </p:cNvSpPr>
          <p:nvPr>
            <p:ph type="body" idx="4294967295"/>
          </p:nvPr>
        </p:nvSpPr>
        <p:spPr>
          <a:xfrm>
            <a:off x="263353" y="260350"/>
            <a:ext cx="11665295" cy="6335713"/>
          </a:xfrm>
          <a:solidFill>
            <a:srgbClr val="FFFFE7"/>
          </a:solidFill>
          <a:ln>
            <a:solidFill>
              <a:srgbClr val="FF3300"/>
            </a:solidFill>
            <a:miter lim="800000"/>
            <a:headEnd/>
            <a:tailEnd/>
          </a:ln>
        </p:spPr>
        <p:txBody>
          <a:bodyPr>
            <a:normAutofit/>
          </a:bodyPr>
          <a:lstStyle/>
          <a:p>
            <a:pPr marL="533400" indent="-533400" algn="ctr">
              <a:lnSpc>
                <a:spcPct val="130000"/>
              </a:lnSpc>
              <a:buNone/>
            </a:pPr>
            <a:r>
              <a:rPr lang="it-IT" altLang="it-IT" sz="3600" b="1" dirty="0">
                <a:solidFill>
                  <a:srgbClr val="420000"/>
                </a:solidFill>
                <a:latin typeface="Arial" panose="020B0604020202020204" pitchFamily="34" charset="0"/>
                <a:cs typeface="Arial" panose="020B0604020202020204" pitchFamily="34" charset="0"/>
              </a:rPr>
              <a:t>Come era considerata la creazione </a:t>
            </a:r>
          </a:p>
          <a:p>
            <a:pPr marL="533400" indent="-533400" algn="ctr">
              <a:lnSpc>
                <a:spcPct val="130000"/>
              </a:lnSpc>
              <a:buNone/>
            </a:pPr>
            <a:r>
              <a:rPr lang="it-IT" altLang="it-IT" sz="3600" b="1" dirty="0">
                <a:solidFill>
                  <a:srgbClr val="420000"/>
                </a:solidFill>
                <a:latin typeface="Arial" panose="020B0604020202020204" pitchFamily="34" charset="0"/>
                <a:cs typeface="Arial" panose="020B0604020202020204" pitchFamily="34" charset="0"/>
              </a:rPr>
              <a:t>nell’antica cultura babilonese?</a:t>
            </a:r>
            <a:endParaRPr lang="it-IT" altLang="it-IT" sz="3600" dirty="0">
              <a:solidFill>
                <a:srgbClr val="420000"/>
              </a:solidFill>
              <a:latin typeface="Arial" panose="020B0604020202020204" pitchFamily="34" charset="0"/>
              <a:cs typeface="Arial" panose="020B0604020202020204" pitchFamily="34" charset="0"/>
            </a:endParaRPr>
          </a:p>
          <a:p>
            <a:pPr marL="609600" indent="-609600">
              <a:lnSpc>
                <a:spcPct val="130000"/>
              </a:lnSpc>
              <a:buNone/>
            </a:pPr>
            <a:endParaRPr lang="it-IT" altLang="it-IT" sz="2400" dirty="0">
              <a:solidFill>
                <a:srgbClr val="420000"/>
              </a:solidFill>
              <a:latin typeface="Arial" panose="020B0604020202020204" pitchFamily="34" charset="0"/>
              <a:cs typeface="Arial" panose="020B0604020202020204" pitchFamily="34" charset="0"/>
            </a:endParaRPr>
          </a:p>
          <a:p>
            <a:pPr marL="609600" indent="-609600">
              <a:lnSpc>
                <a:spcPct val="130000"/>
              </a:lnSpc>
              <a:buNone/>
            </a:pPr>
            <a:r>
              <a:rPr lang="it-IT" altLang="it-IT" sz="2400" dirty="0">
                <a:solidFill>
                  <a:srgbClr val="420000"/>
                </a:solidFill>
                <a:latin typeface="Arial" panose="020B0604020202020204" pitchFamily="34" charset="0"/>
                <a:cs typeface="Arial" panose="020B0604020202020204" pitchFamily="34" charset="0"/>
              </a:rPr>
              <a:t>Credevano </a:t>
            </a:r>
            <a:r>
              <a:rPr lang="it-IT" altLang="it-IT" sz="2400" b="1" u="sng" dirty="0">
                <a:solidFill>
                  <a:srgbClr val="0033CC"/>
                </a:solidFill>
                <a:latin typeface="Arial" panose="020B0604020202020204" pitchFamily="34" charset="0"/>
                <a:cs typeface="Arial" panose="020B0604020202020204" pitchFamily="34" charset="0"/>
              </a:rPr>
              <a:t>nella battaglia di due divinità</a:t>
            </a:r>
            <a:r>
              <a:rPr lang="it-IT" altLang="it-IT" sz="2400" dirty="0">
                <a:solidFill>
                  <a:srgbClr val="420000"/>
                </a:solidFill>
                <a:latin typeface="Arial" panose="020B0604020202020204" pitchFamily="34" charset="0"/>
                <a:cs typeface="Arial" panose="020B0604020202020204" pitchFamily="34" charset="0"/>
              </a:rPr>
              <a:t> legata al ciclo delle stagioni: </a:t>
            </a:r>
          </a:p>
          <a:p>
            <a:pPr marL="1066800" lvl="1" indent="-609600">
              <a:lnSpc>
                <a:spcPct val="130000"/>
              </a:lnSpc>
              <a:buNone/>
            </a:pPr>
            <a:r>
              <a:rPr lang="it-IT" altLang="it-IT" dirty="0">
                <a:solidFill>
                  <a:srgbClr val="420000"/>
                </a:solidFill>
                <a:latin typeface="Arial" panose="020B0604020202020204" pitchFamily="34" charset="0"/>
                <a:cs typeface="Arial" panose="020B0604020202020204" pitchFamily="34" charset="0"/>
              </a:rPr>
              <a:t>- </a:t>
            </a:r>
            <a:r>
              <a:rPr lang="it-IT" altLang="it-IT" dirty="0" smtClean="0">
                <a:solidFill>
                  <a:srgbClr val="420000"/>
                </a:solidFill>
                <a:latin typeface="Arial" panose="020B0604020202020204" pitchFamily="34" charset="0"/>
                <a:cs typeface="Arial" panose="020B0604020202020204" pitchFamily="34" charset="0"/>
              </a:rPr>
              <a:t>uno buono </a:t>
            </a:r>
            <a:r>
              <a:rPr lang="it-IT" altLang="it-IT" b="1" dirty="0" err="1">
                <a:solidFill>
                  <a:srgbClr val="420000"/>
                </a:solidFill>
                <a:latin typeface="Arial" panose="020B0604020202020204" pitchFamily="34" charset="0"/>
                <a:cs typeface="Arial" panose="020B0604020202020204" pitchFamily="34" charset="0"/>
              </a:rPr>
              <a:t>Marduk</a:t>
            </a:r>
            <a:r>
              <a:rPr lang="it-IT" altLang="it-IT" dirty="0">
                <a:solidFill>
                  <a:srgbClr val="420000"/>
                </a:solidFill>
                <a:latin typeface="Arial" panose="020B0604020202020204" pitchFamily="34" charset="0"/>
                <a:cs typeface="Arial" panose="020B0604020202020204" pitchFamily="34" charset="0"/>
              </a:rPr>
              <a:t> il dio della Luce e dell’ordine </a:t>
            </a:r>
          </a:p>
          <a:p>
            <a:pPr lvl="1">
              <a:lnSpc>
                <a:spcPct val="130000"/>
              </a:lnSpc>
              <a:buFontTx/>
              <a:buChar char="-"/>
            </a:pPr>
            <a:r>
              <a:rPr lang="it-IT" altLang="it-IT" dirty="0" smtClean="0">
                <a:solidFill>
                  <a:srgbClr val="420000"/>
                </a:solidFill>
                <a:latin typeface="Arial" panose="020B0604020202020204" pitchFamily="34" charset="0"/>
                <a:cs typeface="Arial" panose="020B0604020202020204" pitchFamily="34" charset="0"/>
              </a:rPr>
              <a:t>e un’altra, </a:t>
            </a:r>
            <a:r>
              <a:rPr lang="it-IT" altLang="it-IT" b="1" dirty="0" smtClean="0">
                <a:solidFill>
                  <a:srgbClr val="420000"/>
                </a:solidFill>
                <a:latin typeface="Arial" panose="020B0604020202020204" pitchFamily="34" charset="0"/>
                <a:cs typeface="Arial" panose="020B0604020202020204" pitchFamily="34" charset="0"/>
              </a:rPr>
              <a:t>Tiamat, </a:t>
            </a:r>
            <a:r>
              <a:rPr lang="it-IT" altLang="it-IT" dirty="0">
                <a:solidFill>
                  <a:srgbClr val="420000"/>
                </a:solidFill>
                <a:latin typeface="Arial" panose="020B0604020202020204" pitchFamily="34" charset="0"/>
                <a:cs typeface="Arial" panose="020B0604020202020204" pitchFamily="34" charset="0"/>
              </a:rPr>
              <a:t>la dea delle </a:t>
            </a:r>
            <a:r>
              <a:rPr lang="it-IT" altLang="it-IT" b="1" u="sng" dirty="0">
                <a:solidFill>
                  <a:srgbClr val="000000"/>
                </a:solidFill>
                <a:latin typeface="Arial" panose="020B0604020202020204" pitchFamily="34" charset="0"/>
                <a:cs typeface="Arial" panose="020B0604020202020204" pitchFamily="34" charset="0"/>
              </a:rPr>
              <a:t>tenebre</a:t>
            </a:r>
            <a:r>
              <a:rPr lang="it-IT" altLang="it-IT" dirty="0">
                <a:solidFill>
                  <a:srgbClr val="000000"/>
                </a:solidFill>
                <a:latin typeface="Arial" panose="020B0604020202020204" pitchFamily="34" charset="0"/>
                <a:cs typeface="Arial" panose="020B0604020202020204" pitchFamily="34" charset="0"/>
              </a:rPr>
              <a:t> </a:t>
            </a:r>
            <a:r>
              <a:rPr lang="it-IT" altLang="it-IT" dirty="0">
                <a:solidFill>
                  <a:srgbClr val="420000"/>
                </a:solidFill>
                <a:latin typeface="Arial" panose="020B0604020202020204" pitchFamily="34" charset="0"/>
                <a:cs typeface="Arial" panose="020B0604020202020204" pitchFamily="34" charset="0"/>
              </a:rPr>
              <a:t>simboleggiata con il mare in burrasca </a:t>
            </a:r>
            <a:endParaRPr lang="it-IT" altLang="it-IT" dirty="0" smtClean="0">
              <a:solidFill>
                <a:srgbClr val="420000"/>
              </a:solidFill>
              <a:latin typeface="Arial" panose="020B0604020202020204" pitchFamily="34" charset="0"/>
              <a:cs typeface="Arial" panose="020B0604020202020204" pitchFamily="34" charset="0"/>
            </a:endParaRPr>
          </a:p>
          <a:p>
            <a:pPr marL="457200" lvl="1" indent="0">
              <a:lnSpc>
                <a:spcPct val="130000"/>
              </a:lnSpc>
              <a:buNone/>
            </a:pPr>
            <a:r>
              <a:rPr lang="it-IT" altLang="it-IT" dirty="0">
                <a:solidFill>
                  <a:srgbClr val="420000"/>
                </a:solidFill>
                <a:latin typeface="Arial" panose="020B0604020202020204" pitchFamily="34" charset="0"/>
                <a:cs typeface="Arial" panose="020B0604020202020204" pitchFamily="34" charset="0"/>
              </a:rPr>
              <a:t> </a:t>
            </a:r>
            <a:r>
              <a:rPr lang="it-IT" altLang="it-IT" dirty="0" smtClean="0">
                <a:solidFill>
                  <a:srgbClr val="420000"/>
                </a:solidFill>
                <a:latin typeface="Arial" panose="020B0604020202020204" pitchFamily="34" charset="0"/>
                <a:cs typeface="Arial" panose="020B0604020202020204" pitchFamily="34" charset="0"/>
              </a:rPr>
              <a:t> (</a:t>
            </a:r>
            <a:r>
              <a:rPr lang="it-IT" altLang="it-IT" dirty="0">
                <a:solidFill>
                  <a:srgbClr val="420000"/>
                </a:solidFill>
                <a:latin typeface="Arial" panose="020B0604020202020204" pitchFamily="34" charset="0"/>
                <a:cs typeface="Arial" panose="020B0604020202020204" pitchFamily="34" charset="0"/>
              </a:rPr>
              <a:t>il vento impetuoso).</a:t>
            </a:r>
          </a:p>
          <a:p>
            <a:pPr marL="609600" indent="-609600">
              <a:lnSpc>
                <a:spcPct val="130000"/>
              </a:lnSpc>
              <a:buNone/>
            </a:pPr>
            <a:r>
              <a:rPr lang="it-IT" altLang="it-IT" sz="2400" dirty="0">
                <a:solidFill>
                  <a:srgbClr val="420000"/>
                </a:solidFill>
                <a:latin typeface="Arial" panose="020B0604020202020204" pitchFamily="34" charset="0"/>
                <a:cs typeface="Arial" panose="020B0604020202020204" pitchFamily="34" charset="0"/>
              </a:rPr>
              <a:t>Nelle culture politeiste le numerose divinità sono le forze della natura, spesso considerate figlie dello stesso Dio Supremo, venerate separatamente tra di loro.</a:t>
            </a:r>
            <a:r>
              <a:rPr lang="it-IT" altLang="it-IT" sz="24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descr="Stampati"/>
          <p:cNvSpPr>
            <a:spLocks noGrp="1" noChangeArrowheads="1"/>
          </p:cNvSpPr>
          <p:nvPr>
            <p:ph type="body" idx="4294967295"/>
          </p:nvPr>
        </p:nvSpPr>
        <p:spPr>
          <a:xfrm>
            <a:off x="263353" y="260350"/>
            <a:ext cx="11665295" cy="6335713"/>
          </a:xfrm>
          <a:solidFill>
            <a:srgbClr val="FFFFE7"/>
          </a:solidFill>
          <a:ln>
            <a:solidFill>
              <a:srgbClr val="FF3300"/>
            </a:solidFill>
            <a:miter lim="800000"/>
            <a:headEnd/>
            <a:tailEnd/>
          </a:ln>
        </p:spPr>
        <p:txBody>
          <a:bodyPr>
            <a:normAutofit/>
          </a:bodyPr>
          <a:lstStyle/>
          <a:p>
            <a:pPr marL="533400" indent="-533400" algn="ctr">
              <a:lnSpc>
                <a:spcPct val="130000"/>
              </a:lnSpc>
              <a:buNone/>
            </a:pPr>
            <a:r>
              <a:rPr lang="it-IT" altLang="it-IT" sz="3600" b="1" dirty="0" smtClean="0">
                <a:solidFill>
                  <a:srgbClr val="420000"/>
                </a:solidFill>
                <a:latin typeface="Arial" panose="020B0604020202020204" pitchFamily="34" charset="0"/>
                <a:cs typeface="Arial" panose="020B0604020202020204" pitchFamily="34" charset="0"/>
              </a:rPr>
              <a:t>IN SINTESI</a:t>
            </a:r>
            <a:endParaRPr lang="it-IT" altLang="it-IT" sz="3600" b="1" dirty="0">
              <a:solidFill>
                <a:srgbClr val="420000"/>
              </a:solidFill>
              <a:latin typeface="Arial" panose="020B0604020202020204" pitchFamily="34" charset="0"/>
              <a:cs typeface="Arial" panose="020B0604020202020204" pitchFamily="34" charset="0"/>
            </a:endParaRPr>
          </a:p>
          <a:p>
            <a:pPr marL="990600" lvl="1" indent="-533400">
              <a:lnSpc>
                <a:spcPct val="150000"/>
              </a:lnSpc>
              <a:buNone/>
            </a:pPr>
            <a:r>
              <a:rPr lang="it-IT" altLang="it-IT" sz="2700" dirty="0" smtClean="0">
                <a:solidFill>
                  <a:srgbClr val="420000"/>
                </a:solidFill>
                <a:latin typeface="Arial" panose="020B0604020202020204" pitchFamily="34" charset="0"/>
                <a:cs typeface="Arial" panose="020B0604020202020204" pitchFamily="34" charset="0"/>
              </a:rPr>
              <a:t>Questo inno, ricordando sei antiche feste liturgiche, </a:t>
            </a:r>
          </a:p>
          <a:p>
            <a:pPr marL="990600" lvl="1" indent="-533400">
              <a:lnSpc>
                <a:spcPct val="150000"/>
              </a:lnSpc>
              <a:buNone/>
            </a:pPr>
            <a:r>
              <a:rPr lang="it-IT" altLang="it-IT" sz="2700" dirty="0" smtClean="0">
                <a:solidFill>
                  <a:srgbClr val="420000"/>
                </a:solidFill>
                <a:latin typeface="Arial" panose="020B0604020202020204" pitchFamily="34" charset="0"/>
                <a:cs typeface="Arial" panose="020B0604020202020204" pitchFamily="34" charset="0"/>
              </a:rPr>
              <a:t>NON </a:t>
            </a:r>
            <a:r>
              <a:rPr lang="it-IT" altLang="it-IT" sz="2700" dirty="0">
                <a:solidFill>
                  <a:srgbClr val="420000"/>
                </a:solidFill>
                <a:latin typeface="Arial" panose="020B0604020202020204" pitchFamily="34" charset="0"/>
                <a:cs typeface="Arial" panose="020B0604020202020204" pitchFamily="34" charset="0"/>
              </a:rPr>
              <a:t>spiega </a:t>
            </a:r>
            <a:r>
              <a:rPr lang="it-IT" altLang="it-IT" sz="2700" dirty="0" smtClean="0">
                <a:solidFill>
                  <a:srgbClr val="420000"/>
                </a:solidFill>
                <a:latin typeface="Arial" panose="020B0604020202020204" pitchFamily="34" charset="0"/>
                <a:cs typeface="Arial" panose="020B0604020202020204" pitchFamily="34" charset="0"/>
              </a:rPr>
              <a:t>come </a:t>
            </a:r>
            <a:r>
              <a:rPr lang="it-IT" altLang="it-IT" sz="2700" dirty="0">
                <a:solidFill>
                  <a:srgbClr val="420000"/>
                </a:solidFill>
                <a:latin typeface="Arial" panose="020B0604020202020204" pitchFamily="34" charset="0"/>
                <a:cs typeface="Arial" panose="020B0604020202020204" pitchFamily="34" charset="0"/>
              </a:rPr>
              <a:t>è avvenuta la Creazione ma il </a:t>
            </a:r>
            <a:r>
              <a:rPr lang="it-IT" altLang="it-IT" sz="2700" dirty="0" smtClean="0">
                <a:solidFill>
                  <a:srgbClr val="420000"/>
                </a:solidFill>
                <a:latin typeface="Arial" panose="020B0604020202020204" pitchFamily="34" charset="0"/>
                <a:cs typeface="Arial" panose="020B0604020202020204" pitchFamily="34" charset="0"/>
              </a:rPr>
              <a:t>perché.</a:t>
            </a:r>
          </a:p>
          <a:p>
            <a:pPr marL="990600" lvl="1" indent="-533400">
              <a:lnSpc>
                <a:spcPct val="150000"/>
              </a:lnSpc>
              <a:buNone/>
            </a:pPr>
            <a:endParaRPr lang="it-IT" altLang="it-IT" sz="1500" dirty="0" smtClean="0">
              <a:solidFill>
                <a:srgbClr val="420000"/>
              </a:solidFill>
              <a:latin typeface="Arial" panose="020B0604020202020204" pitchFamily="34" charset="0"/>
              <a:cs typeface="Arial" panose="020B0604020202020204" pitchFamily="34" charset="0"/>
            </a:endParaRPr>
          </a:p>
          <a:p>
            <a:pPr marL="990600" lvl="1" indent="-533400">
              <a:lnSpc>
                <a:spcPct val="150000"/>
              </a:lnSpc>
              <a:buNone/>
            </a:pPr>
            <a:r>
              <a:rPr lang="it-IT" altLang="it-IT" sz="2700" dirty="0" smtClean="0">
                <a:solidFill>
                  <a:srgbClr val="420000"/>
                </a:solidFill>
                <a:latin typeface="Arial" panose="020B0604020202020204" pitchFamily="34" charset="0"/>
                <a:cs typeface="Arial" panose="020B0604020202020204" pitchFamily="34" charset="0"/>
              </a:rPr>
              <a:t>Vuole insegnare all’Umanità che esiste un solo DIO buono </a:t>
            </a:r>
          </a:p>
          <a:p>
            <a:pPr marL="990600" lvl="1" indent="-533400">
              <a:lnSpc>
                <a:spcPct val="150000"/>
              </a:lnSpc>
              <a:buNone/>
            </a:pPr>
            <a:r>
              <a:rPr lang="it-IT" altLang="it-IT" sz="2700" dirty="0" smtClean="0">
                <a:solidFill>
                  <a:srgbClr val="420000"/>
                </a:solidFill>
                <a:latin typeface="Arial" panose="020B0604020202020204" pitchFamily="34" charset="0"/>
                <a:cs typeface="Arial" panose="020B0604020202020204" pitchFamily="34" charset="0"/>
              </a:rPr>
              <a:t>che allontana il disordine e il male.</a:t>
            </a:r>
          </a:p>
          <a:p>
            <a:pPr marL="990600" lvl="1" indent="-533400">
              <a:lnSpc>
                <a:spcPct val="150000"/>
              </a:lnSpc>
              <a:buNone/>
            </a:pPr>
            <a:endParaRPr lang="it-IT" altLang="it-IT" sz="1500" dirty="0" smtClean="0">
              <a:solidFill>
                <a:srgbClr val="420000"/>
              </a:solidFill>
              <a:latin typeface="Arial" panose="020B0604020202020204" pitchFamily="34" charset="0"/>
              <a:cs typeface="Arial" panose="020B0604020202020204" pitchFamily="34" charset="0"/>
            </a:endParaRPr>
          </a:p>
          <a:p>
            <a:pPr marL="990600" lvl="1" indent="-533400">
              <a:lnSpc>
                <a:spcPct val="150000"/>
              </a:lnSpc>
              <a:buNone/>
            </a:pPr>
            <a:r>
              <a:rPr lang="it-IT" altLang="it-IT" sz="2700" dirty="0" smtClean="0">
                <a:solidFill>
                  <a:srgbClr val="420000"/>
                </a:solidFill>
                <a:latin typeface="Arial" panose="020B0604020202020204" pitchFamily="34" charset="0"/>
                <a:cs typeface="Arial" panose="020B0604020202020204" pitchFamily="34" charset="0"/>
              </a:rPr>
              <a:t>Che siamo stati creati con una sessualità perché dobbiamo essere </a:t>
            </a:r>
            <a:r>
              <a:rPr lang="it-IT" altLang="it-IT" sz="2700" b="1" dirty="0" smtClean="0">
                <a:solidFill>
                  <a:srgbClr val="420000"/>
                </a:solidFill>
                <a:latin typeface="Arial" panose="020B0604020202020204" pitchFamily="34" charset="0"/>
                <a:cs typeface="Arial" panose="020B0604020202020204" pitchFamily="34" charset="0"/>
              </a:rPr>
              <a:t>l’immagine </a:t>
            </a:r>
            <a:r>
              <a:rPr lang="it-IT" altLang="it-IT" sz="2700" dirty="0" smtClean="0">
                <a:solidFill>
                  <a:srgbClr val="420000"/>
                </a:solidFill>
                <a:latin typeface="Arial" panose="020B0604020202020204" pitchFamily="34" charset="0"/>
                <a:cs typeface="Arial" panose="020B0604020202020204" pitchFamily="34" charset="0"/>
              </a:rPr>
              <a:t>e</a:t>
            </a:r>
            <a:r>
              <a:rPr lang="it-IT" altLang="it-IT" sz="2700" b="1" dirty="0" smtClean="0">
                <a:solidFill>
                  <a:srgbClr val="420000"/>
                </a:solidFill>
                <a:latin typeface="Arial" panose="020B0604020202020204" pitchFamily="34" charset="0"/>
                <a:cs typeface="Arial" panose="020B0604020202020204" pitchFamily="34" charset="0"/>
              </a:rPr>
              <a:t> somiglianza </a:t>
            </a:r>
            <a:r>
              <a:rPr lang="it-IT" altLang="it-IT" sz="2700" dirty="0" smtClean="0">
                <a:solidFill>
                  <a:srgbClr val="420000"/>
                </a:solidFill>
                <a:latin typeface="Arial" panose="020B0604020202020204" pitchFamily="34" charset="0"/>
                <a:cs typeface="Arial" panose="020B0604020202020204" pitchFamily="34" charset="0"/>
              </a:rPr>
              <a:t>dell’AMORE di Dio nella Creazione</a:t>
            </a:r>
            <a:endParaRPr lang="it-IT" altLang="it-IT" sz="2700" dirty="0">
              <a:solidFill>
                <a:srgbClr val="420000"/>
              </a:solidFill>
              <a:latin typeface="Arial" panose="020B0604020202020204" pitchFamily="34" charset="0"/>
              <a:cs typeface="Arial" panose="020B0604020202020204" pitchFamily="34" charset="0"/>
            </a:endParaRPr>
          </a:p>
          <a:p>
            <a:pPr marL="1066800" lvl="1" indent="-609600">
              <a:lnSpc>
                <a:spcPct val="130000"/>
              </a:lnSpc>
              <a:buNone/>
            </a:pPr>
            <a:endParaRPr lang="it-IT" altLang="it-IT" sz="2000" dirty="0">
              <a:solidFill>
                <a:srgbClr val="42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5965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3000">
              <a:srgbClr val="002060"/>
            </a:gs>
            <a:gs pos="70000">
              <a:schemeClr val="accent5">
                <a:lumMod val="50000"/>
              </a:schemeClr>
            </a:gs>
            <a:gs pos="100000">
              <a:schemeClr val="accent1">
                <a:lumMod val="30000"/>
                <a:lumOff val="70000"/>
              </a:schemeClr>
            </a:gs>
          </a:gsLst>
          <a:path path="rect">
            <a:fillToRect l="50000" t="50000" r="50000" b="50000"/>
          </a:path>
        </a:gradFill>
        <a:effectLst/>
      </p:bgPr>
    </p:bg>
    <p:spTree>
      <p:nvGrpSpPr>
        <p:cNvPr id="1" name=""/>
        <p:cNvGrpSpPr/>
        <p:nvPr/>
      </p:nvGrpSpPr>
      <p:grpSpPr>
        <a:xfrm>
          <a:off x="0" y="0"/>
          <a:ext cx="0" cy="0"/>
          <a:chOff x="0" y="0"/>
          <a:chExt cx="0" cy="0"/>
        </a:xfrm>
      </p:grpSpPr>
      <p:pic>
        <p:nvPicPr>
          <p:cNvPr id="433154" name="Picture 2" descr="Bibbia LDC Gen cap 1,1-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443957" y="549275"/>
            <a:ext cx="7304087"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3155" name="Line 3"/>
          <p:cNvSpPr>
            <a:spLocks noChangeShapeType="1"/>
          </p:cNvSpPr>
          <p:nvPr/>
        </p:nvSpPr>
        <p:spPr bwMode="auto">
          <a:xfrm>
            <a:off x="1199456" y="527937"/>
            <a:ext cx="288925" cy="4318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3156" name="Line 4"/>
          <p:cNvSpPr>
            <a:spLocks noChangeShapeType="1"/>
          </p:cNvSpPr>
          <p:nvPr/>
        </p:nvSpPr>
        <p:spPr bwMode="auto">
          <a:xfrm>
            <a:off x="4799856" y="4293096"/>
            <a:ext cx="1008063"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75E-6 -2.96296E-6 C 0.02265 0.01551 0.03645 0.04051 0.05156 0.06667 C 0.05729 0.07662 0.06145 0.0919 0.06927 0.09885 C 0.07317 0.10625 0.07812 0.10903 0.08229 0.11621 C 0.08932 0.12824 0.09362 0.14445 0.10156 0.15486 C 0.10768 0.17755 0.09791 0.14514 0.10807 0.16551 C 0.10924 0.16806 0.10859 0.17176 0.10976 0.17431 C 0.11093 0.17685 0.11328 0.17848 0.11458 0.18079 C 0.12812 0.20394 0.11484 0.18519 0.12591 0.2 C 0.12942 0.21435 0.12448 0.19908 0.13229 0.21088 C 0.13854 0.22037 0.13828 0.22848 0.14674 0.23218 C 0.14987 0.24375 0.15599 0.25093 0.16132 0.26019 C 0.16497 0.26644 0.16692 0.27408 0.17109 0.27963 C 0.17265 0.28172 0.17435 0.28357 0.17591 0.28611 C 0.18164 0.29676 0.18606 0.30602 0.19205 0.31621 C 0.19778 0.32616 0.19895 0.3331 0.20651 0.33982 C 0.21224 0.35116 0.21849 0.36065 0.22422 0.37199 C 0.22786 0.3794 0.22994 0.38611 0.23541 0.39144 C 0.23645 0.39352 0.23789 0.3956 0.2388 0.39792 C 0.23945 0.4 0.23945 0.40255 0.24036 0.4044 C 0.24153 0.40695 0.24375 0.40857 0.24518 0.41088 C 0.25442 0.42662 0.25885 0.44028 0.27422 0.44746 C 0.28541 0.44514 0.29661 0.44098 0.30807 0.44098 C 0.31901 0.44098 0.32968 0.44491 0.34036 0.44746 C 0.36341 0.45324 0.38737 0.4551 0.40976 0.46459 C 0.41705 0.4794 0.41497 0.47269 0.4177 0.4838 C 0.41536 0.49746 0.41145 0.50209 0.40156 0.50533 C 0.38333 0.50463 0.36497 0.5051 0.34674 0.50324 C 0.33945 0.50255 0.33281 0.49491 0.32591 0.4926 C 0.32122 0.4882 0.31562 0.48681 0.31132 0.48172 C 0.2983 0.46621 0.30677 0.47084 0.29674 0.46667 C 0.29297 0.45093 0.29362 0.45834 0.29362 0.44514 " pathEditMode="relative" rAng="0" ptsTypes="AAAAAAAAAAAAAAAAAAAAAAAAAAAAAAAA">
                                      <p:cBhvr>
                                        <p:cTn id="6" dur="2000" fill="hold"/>
                                        <p:tgtEl>
                                          <p:spTgt spid="433155"/>
                                        </p:tgtEl>
                                        <p:attrNameLst>
                                          <p:attrName>ppt_x</p:attrName>
                                          <p:attrName>ppt_y</p:attrName>
                                        </p:attrNameLst>
                                      </p:cBhvr>
                                      <p:rCtr x="20885" y="25255"/>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33156"/>
                                        </p:tgtEl>
                                        <p:attrNameLst>
                                          <p:attrName>style.visibility</p:attrName>
                                        </p:attrNameLst>
                                      </p:cBhvr>
                                      <p:to>
                                        <p:strVal val="visible"/>
                                      </p:to>
                                    </p:set>
                                    <p:animEffect transition="in" filter="wipe(left)">
                                      <p:cBhvr>
                                        <p:cTn id="11" dur="1250"/>
                                        <p:tgtEl>
                                          <p:spTgt spid="433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rgbClr val="002060"/>
            </a:gs>
            <a:gs pos="81000">
              <a:schemeClr val="accent5">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767408" y="404664"/>
            <a:ext cx="10585176" cy="6001643"/>
          </a:xfrm>
          <a:prstGeom prst="rect">
            <a:avLst/>
          </a:prstGeom>
          <a:solidFill>
            <a:srgbClr val="FFFFBD"/>
          </a:solidFill>
        </p:spPr>
        <p:txBody>
          <a:bodyPr wrap="square">
            <a:spAutoFit/>
          </a:bodyPr>
          <a:lstStyle/>
          <a:p>
            <a:pPr algn="ctr">
              <a:lnSpc>
                <a:spcPct val="200000"/>
              </a:lnSpc>
              <a:buFontTx/>
              <a:buNone/>
            </a:pPr>
            <a:r>
              <a:rPr lang="it-IT" altLang="it-IT" sz="2800" dirty="0" smtClean="0">
                <a:cs typeface="Arial" panose="020B0604020202020204" pitchFamily="34" charset="0"/>
              </a:rPr>
              <a:t>Ora, leggiamo alla lettera, cosa a prima vista si legge </a:t>
            </a:r>
          </a:p>
          <a:p>
            <a:pPr algn="ctr">
              <a:lnSpc>
                <a:spcPct val="200000"/>
              </a:lnSpc>
              <a:buFontTx/>
              <a:buNone/>
            </a:pPr>
            <a:r>
              <a:rPr lang="it-IT" altLang="it-IT" sz="2800" dirty="0" smtClean="0">
                <a:cs typeface="Arial" panose="020B0604020202020204" pitchFamily="34" charset="0"/>
              </a:rPr>
              <a:t>nei primi tre Capitoli della Genesi </a:t>
            </a:r>
          </a:p>
          <a:p>
            <a:pPr algn="ctr">
              <a:lnSpc>
                <a:spcPct val="200000"/>
              </a:lnSpc>
              <a:buFontTx/>
              <a:buNone/>
            </a:pPr>
            <a:r>
              <a:rPr lang="it-IT" altLang="it-IT" sz="2800" dirty="0" smtClean="0">
                <a:cs typeface="Arial" panose="020B0604020202020204" pitchFamily="34" charset="0"/>
              </a:rPr>
              <a:t>tradizionalmente considerati i due racconti della Creazione.</a:t>
            </a:r>
          </a:p>
          <a:p>
            <a:pPr algn="ctr">
              <a:lnSpc>
                <a:spcPct val="200000"/>
              </a:lnSpc>
              <a:buFontTx/>
              <a:buNone/>
            </a:pPr>
            <a:r>
              <a:rPr lang="it-IT" altLang="it-IT" sz="2800" b="1" dirty="0" smtClean="0">
                <a:cs typeface="Arial" panose="020B0604020202020204" pitchFamily="34" charset="0"/>
              </a:rPr>
              <a:t>ATTENZIONE</a:t>
            </a:r>
          </a:p>
          <a:p>
            <a:pPr algn="ctr">
              <a:lnSpc>
                <a:spcPct val="200000"/>
              </a:lnSpc>
              <a:buFontTx/>
              <a:buNone/>
            </a:pPr>
            <a:r>
              <a:rPr lang="it-IT" altLang="it-IT" sz="2000" dirty="0" smtClean="0">
                <a:cs typeface="Arial" panose="020B0604020202020204" pitchFamily="34" charset="0"/>
              </a:rPr>
              <a:t>Stiamo leggendo alla lettera senza anticipare cosa si è scoperto con la esegesi, </a:t>
            </a:r>
          </a:p>
          <a:p>
            <a:pPr algn="ctr">
              <a:lnSpc>
                <a:spcPct val="200000"/>
              </a:lnSpc>
              <a:buFontTx/>
              <a:buNone/>
            </a:pPr>
            <a:r>
              <a:rPr lang="it-IT" altLang="it-IT" sz="2000" dirty="0" smtClean="0">
                <a:cs typeface="Arial" panose="020B0604020202020204" pitchFamily="34" charset="0"/>
              </a:rPr>
              <a:t>in pratica è come se leggessimo alla lettera: «Michele è un ragazzo in gamba» </a:t>
            </a:r>
          </a:p>
          <a:p>
            <a:pPr algn="ctr">
              <a:lnSpc>
                <a:spcPct val="200000"/>
              </a:lnSpc>
              <a:buFontTx/>
              <a:buNone/>
            </a:pPr>
            <a:r>
              <a:rPr lang="it-IT" altLang="it-IT" sz="2000" dirty="0" smtClean="0">
                <a:cs typeface="Arial" panose="020B0604020202020204" pitchFamily="34" charset="0"/>
              </a:rPr>
              <a:t>e comprendiamo che Michele è dentro il femore di una gamba!</a:t>
            </a:r>
          </a:p>
          <a:p>
            <a:pPr algn="ctr">
              <a:lnSpc>
                <a:spcPct val="200000"/>
              </a:lnSpc>
              <a:buFontTx/>
              <a:buNone/>
            </a:pPr>
            <a:endParaRPr lang="it-IT" altLang="it-IT" sz="2000" dirty="0">
              <a:cs typeface="Arial" panose="020B0604020202020204" pitchFamily="34" charset="0"/>
            </a:endParaRPr>
          </a:p>
        </p:txBody>
      </p:sp>
    </p:spTree>
    <p:extLst>
      <p:ext uri="{BB962C8B-B14F-4D97-AF65-F5344CB8AC3E}">
        <p14:creationId xmlns:p14="http://schemas.microsoft.com/office/powerpoint/2010/main" val="37354369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rgbClr val="002060"/>
            </a:gs>
            <a:gs pos="81000">
              <a:schemeClr val="accent5">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title" idx="4294967295"/>
          </p:nvPr>
        </p:nvSpPr>
        <p:spPr>
          <a:xfrm>
            <a:off x="2058380" y="274638"/>
            <a:ext cx="8075240" cy="1143000"/>
          </a:xfrm>
        </p:spPr>
        <p:txBody>
          <a:bodyPr/>
          <a:lstStyle/>
          <a:p>
            <a:r>
              <a:rPr lang="it-IT" altLang="it-IT" b="1" dirty="0">
                <a:solidFill>
                  <a:srgbClr val="FFFFBD"/>
                </a:solidFill>
                <a:latin typeface="Arial" panose="020B0604020202020204" pitchFamily="34" charset="0"/>
                <a:cs typeface="Arial" panose="020B0604020202020204" pitchFamily="34" charset="0"/>
              </a:rPr>
              <a:t>Battaglia tra </a:t>
            </a:r>
            <a:r>
              <a:rPr lang="it-IT" altLang="it-IT" b="1" dirty="0" err="1">
                <a:solidFill>
                  <a:srgbClr val="FFFFBD"/>
                </a:solidFill>
                <a:latin typeface="Arial" panose="020B0604020202020204" pitchFamily="34" charset="0"/>
                <a:cs typeface="Arial" panose="020B0604020202020204" pitchFamily="34" charset="0"/>
              </a:rPr>
              <a:t>Marduk</a:t>
            </a:r>
            <a:r>
              <a:rPr lang="it-IT" altLang="it-IT" b="1" dirty="0">
                <a:solidFill>
                  <a:srgbClr val="FFFFBD"/>
                </a:solidFill>
                <a:latin typeface="Arial" panose="020B0604020202020204" pitchFamily="34" charset="0"/>
                <a:cs typeface="Arial" panose="020B0604020202020204" pitchFamily="34" charset="0"/>
              </a:rPr>
              <a:t> e </a:t>
            </a:r>
            <a:r>
              <a:rPr lang="it-IT" altLang="it-IT" b="1" dirty="0" err="1">
                <a:solidFill>
                  <a:srgbClr val="FFFFBD"/>
                </a:solidFill>
                <a:latin typeface="Arial" panose="020B0604020202020204" pitchFamily="34" charset="0"/>
                <a:cs typeface="Arial" panose="020B0604020202020204" pitchFamily="34" charset="0"/>
              </a:rPr>
              <a:t>Tiamat</a:t>
            </a:r>
            <a:endParaRPr lang="it-IT" altLang="it-IT" b="1" dirty="0">
              <a:solidFill>
                <a:srgbClr val="FFFFBD"/>
              </a:solidFill>
              <a:latin typeface="Arial" panose="020B0604020202020204" pitchFamily="34" charset="0"/>
              <a:cs typeface="Arial" panose="020B0604020202020204" pitchFamily="34" charset="0"/>
            </a:endParaRPr>
          </a:p>
        </p:txBody>
      </p:sp>
      <p:pic>
        <p:nvPicPr>
          <p:cNvPr id="411652" name="Picture 4" descr="Marduks_strid_med_Tia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956" y="1628776"/>
            <a:ext cx="7558088" cy="4994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6" name="Picture 4" descr="mard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836613"/>
            <a:ext cx="3065462" cy="4316412"/>
          </a:xfrm>
          <a:prstGeom prst="rect">
            <a:avLst/>
          </a:prstGeom>
          <a:noFill/>
          <a:extLst>
            <a:ext uri="{909E8E84-426E-40DD-AFC4-6F175D3DCCD1}">
              <a14:hiddenFill xmlns:a14="http://schemas.microsoft.com/office/drawing/2010/main">
                <a:solidFill>
                  <a:srgbClr val="FFFFFF"/>
                </a:solidFill>
              </a14:hiddenFill>
            </a:ext>
          </a:extLst>
        </p:spPr>
      </p:pic>
      <p:pic>
        <p:nvPicPr>
          <p:cNvPr id="412677" name="Picture 5" descr="Tiam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6" y="765175"/>
            <a:ext cx="3598863" cy="4318000"/>
          </a:xfrm>
          <a:prstGeom prst="rect">
            <a:avLst/>
          </a:prstGeom>
          <a:noFill/>
          <a:extLst>
            <a:ext uri="{909E8E84-426E-40DD-AFC4-6F175D3DCCD1}">
              <a14:hiddenFill xmlns:a14="http://schemas.microsoft.com/office/drawing/2010/main">
                <a:solidFill>
                  <a:srgbClr val="FFFFFF"/>
                </a:solidFill>
              </a14:hiddenFill>
            </a:ext>
          </a:extLst>
        </p:spPr>
      </p:pic>
      <p:sp>
        <p:nvSpPr>
          <p:cNvPr id="412678" name="Rectangle 6"/>
          <p:cNvSpPr>
            <a:spLocks noChangeArrowheads="1"/>
          </p:cNvSpPr>
          <p:nvPr/>
        </p:nvSpPr>
        <p:spPr bwMode="auto">
          <a:xfrm>
            <a:off x="2230666" y="5517231"/>
            <a:ext cx="2874505" cy="46166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80000"/>
              <a:buFont typeface="Arial" panose="020B0604020202020204" pitchFamily="34" charset="0"/>
              <a:buNone/>
            </a:pPr>
            <a:r>
              <a:rPr lang="it-IT" altLang="it-IT" dirty="0" err="1" smtClean="0">
                <a:solidFill>
                  <a:srgbClr val="FFFFBD"/>
                </a:solidFill>
              </a:rPr>
              <a:t>Marduk</a:t>
            </a:r>
            <a:r>
              <a:rPr lang="it-IT" altLang="it-IT" dirty="0" smtClean="0">
                <a:solidFill>
                  <a:srgbClr val="FFFFBD"/>
                </a:solidFill>
              </a:rPr>
              <a:t> il dio buono</a:t>
            </a:r>
            <a:endParaRPr lang="it-IT" altLang="it-IT" dirty="0">
              <a:solidFill>
                <a:srgbClr val="FFFFBD"/>
              </a:solidFill>
            </a:endParaRPr>
          </a:p>
        </p:txBody>
      </p:sp>
      <p:sp>
        <p:nvSpPr>
          <p:cNvPr id="412679" name="Rectangle 7"/>
          <p:cNvSpPr>
            <a:spLocks noChangeArrowheads="1"/>
          </p:cNvSpPr>
          <p:nvPr/>
        </p:nvSpPr>
        <p:spPr bwMode="auto">
          <a:xfrm>
            <a:off x="7068221" y="5517232"/>
            <a:ext cx="3095872" cy="46166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Clr>
                <a:schemeClr val="hlink"/>
              </a:buClr>
              <a:buSzPct val="80000"/>
              <a:buFont typeface="Arial" panose="020B0604020202020204" pitchFamily="34" charset="0"/>
              <a:buNone/>
            </a:pPr>
            <a:r>
              <a:rPr lang="it-IT" altLang="it-IT" dirty="0" err="1" smtClean="0">
                <a:solidFill>
                  <a:srgbClr val="FFFFBD"/>
                </a:solidFill>
              </a:rPr>
              <a:t>Tiamat</a:t>
            </a:r>
            <a:r>
              <a:rPr lang="it-IT" altLang="it-IT" dirty="0" smtClean="0">
                <a:solidFill>
                  <a:srgbClr val="FFFFBD"/>
                </a:solidFill>
              </a:rPr>
              <a:t> le dea cattiva</a:t>
            </a:r>
            <a:endParaRPr lang="it-IT" altLang="it-IT" dirty="0">
              <a:solidFill>
                <a:srgbClr val="FFFF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78"/>
                                        </p:tgtEl>
                                        <p:attrNameLst>
                                          <p:attrName>style.visibility</p:attrName>
                                        </p:attrNameLst>
                                      </p:cBhvr>
                                      <p:to>
                                        <p:strVal val="visible"/>
                                      </p:to>
                                    </p:set>
                                    <p:animEffect transition="in" filter="wipe(left)">
                                      <p:cBhvr>
                                        <p:cTn id="7" dur="1250"/>
                                        <p:tgtEl>
                                          <p:spTgt spid="4126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679"/>
                                        </p:tgtEl>
                                        <p:attrNameLst>
                                          <p:attrName>style.visibility</p:attrName>
                                        </p:attrNameLst>
                                      </p:cBhvr>
                                      <p:to>
                                        <p:strVal val="visible"/>
                                      </p:to>
                                    </p:set>
                                    <p:animEffect transition="in" filter="wipe(left)">
                                      <p:cBhvr>
                                        <p:cTn id="12" dur="1250"/>
                                        <p:tgtEl>
                                          <p:spTgt spid="412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8" grpId="0" animBg="1"/>
      <p:bldP spid="41267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rgbClr val="002060"/>
            </a:gs>
            <a:gs pos="81000">
              <a:schemeClr val="accent5">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15748" name="Picture 4" descr="Marduk-coi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27576" y="1916113"/>
            <a:ext cx="2181225" cy="2159000"/>
          </a:xfrm>
          <a:prstGeom prst="rect">
            <a:avLst/>
          </a:prstGeom>
          <a:noFill/>
          <a:extLst>
            <a:ext uri="{909E8E84-426E-40DD-AFC4-6F175D3DCCD1}">
              <a14:hiddenFill xmlns:a14="http://schemas.microsoft.com/office/drawing/2010/main">
                <a:solidFill>
                  <a:srgbClr val="FFFFFF"/>
                </a:solidFill>
              </a14:hiddenFill>
            </a:ext>
          </a:extLst>
        </p:spPr>
      </p:pic>
      <p:pic>
        <p:nvPicPr>
          <p:cNvPr id="415749" name="Picture 5" descr="assyrian-smiting-marduk"/>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0" r="99296">
                        <a14:backgroundMark x1="9859" y1="3800" x2="3521" y2="12400"/>
                        <a14:backgroundMark x1="3169" y1="77400" x2="352" y2="95400"/>
                      </a14:backgroundRemoval>
                    </a14:imgEffect>
                  </a14:imgLayer>
                </a14:imgProps>
              </a:ext>
              <a:ext uri="{28A0092B-C50C-407E-A947-70E740481C1C}">
                <a14:useLocalDpi xmlns:a14="http://schemas.microsoft.com/office/drawing/2010/main" val="0"/>
              </a:ext>
            </a:extLst>
          </a:blip>
          <a:srcRect t="1519"/>
          <a:stretch/>
        </p:blipFill>
        <p:spPr bwMode="auto">
          <a:xfrm>
            <a:off x="1847850" y="332656"/>
            <a:ext cx="2705100" cy="4690194"/>
          </a:xfrm>
          <a:prstGeom prst="rect">
            <a:avLst/>
          </a:prstGeom>
          <a:noFill/>
          <a:extLst>
            <a:ext uri="{909E8E84-426E-40DD-AFC4-6F175D3DCCD1}">
              <a14:hiddenFill xmlns:a14="http://schemas.microsoft.com/office/drawing/2010/main">
                <a:solidFill>
                  <a:srgbClr val="FFFFFF"/>
                </a:solidFill>
              </a14:hiddenFill>
            </a:ext>
          </a:extLst>
        </p:spPr>
      </p:pic>
      <p:pic>
        <p:nvPicPr>
          <p:cNvPr id="415750" name="Picture 6" descr="300px-Marduk-apla-iddina_II"/>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2000" y1="4367" x2="31000" y2="9389"/>
                        <a14:backgroundMark x1="21000" y1="2402" x2="7000" y2="8297"/>
                      </a14:backgroundRemoval>
                    </a14:imgEffect>
                  </a14:imgLayer>
                </a14:imgProps>
              </a:ext>
              <a:ext uri="{28A0092B-C50C-407E-A947-70E740481C1C}">
                <a14:useLocalDpi xmlns:a14="http://schemas.microsoft.com/office/drawing/2010/main" val="0"/>
              </a:ext>
            </a:extLst>
          </a:blip>
          <a:srcRect/>
          <a:stretch>
            <a:fillRect/>
          </a:stretch>
        </p:blipFill>
        <p:spPr bwMode="auto">
          <a:xfrm>
            <a:off x="7464425" y="1484313"/>
            <a:ext cx="2857500" cy="4362450"/>
          </a:xfrm>
          <a:prstGeom prst="rect">
            <a:avLst/>
          </a:prstGeom>
          <a:noFill/>
          <a:extLst>
            <a:ext uri="{909E8E84-426E-40DD-AFC4-6F175D3DCCD1}">
              <a14:hiddenFill xmlns:a14="http://schemas.microsoft.com/office/drawing/2010/main">
                <a:solidFill>
                  <a:srgbClr val="FFFFFF"/>
                </a:solidFill>
              </a14:hiddenFill>
            </a:ext>
          </a:extLst>
        </p:spPr>
      </p:pic>
      <p:pic>
        <p:nvPicPr>
          <p:cNvPr id="415751" name="Picture 7" descr="MesopotamiaMardu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3114" y="5157789"/>
            <a:ext cx="2079625" cy="1438275"/>
          </a:xfrm>
          <a:prstGeom prst="rect">
            <a:avLst/>
          </a:prstGeom>
          <a:noFill/>
          <a:extLst>
            <a:ext uri="{909E8E84-426E-40DD-AFC4-6F175D3DCCD1}">
              <a14:hiddenFill xmlns:a14="http://schemas.microsoft.com/office/drawing/2010/main">
                <a:solidFill>
                  <a:srgbClr val="FFFFFF"/>
                </a:solidFill>
              </a14:hiddenFill>
            </a:ext>
          </a:extLst>
        </p:spPr>
      </p:pic>
      <p:sp>
        <p:nvSpPr>
          <p:cNvPr id="415752" name="Rectangle 8"/>
          <p:cNvSpPr>
            <a:spLocks noChangeArrowheads="1"/>
          </p:cNvSpPr>
          <p:nvPr/>
        </p:nvSpPr>
        <p:spPr bwMode="auto">
          <a:xfrm>
            <a:off x="5087939" y="404813"/>
            <a:ext cx="5032375"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it-IT" altLang="it-IT" sz="2000">
                <a:solidFill>
                  <a:srgbClr val="FFFFBD"/>
                </a:solidFill>
              </a:rPr>
              <a:t>Divinità Mesopotamiche</a:t>
            </a:r>
            <a:r>
              <a:rPr lang="it-IT" altLang="it-IT" sz="2000" b="1">
                <a:solidFill>
                  <a:srgbClr val="FFFFBD"/>
                </a:solidFill>
              </a:rPr>
              <a:t>  Marduk </a:t>
            </a:r>
            <a:r>
              <a:rPr lang="it-IT" altLang="it-IT" sz="2000">
                <a:solidFill>
                  <a:srgbClr val="FFFFBD"/>
                </a:solidFill>
              </a:rPr>
              <a:t>e</a:t>
            </a:r>
            <a:r>
              <a:rPr lang="it-IT" altLang="it-IT" sz="2000" b="1">
                <a:solidFill>
                  <a:srgbClr val="FFFFBD"/>
                </a:solidFill>
              </a:rPr>
              <a:t> Tiamat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15748"/>
                                        </p:tgtEl>
                                        <p:attrNameLst>
                                          <p:attrName>style.visibility</p:attrName>
                                        </p:attrNameLst>
                                      </p:cBhvr>
                                      <p:to>
                                        <p:strVal val="visible"/>
                                      </p:to>
                                    </p:set>
                                    <p:animEffect transition="in" filter="wedge">
                                      <p:cBhvr>
                                        <p:cTn id="7" dur="2000"/>
                                        <p:tgtEl>
                                          <p:spTgt spid="415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15750"/>
                                        </p:tgtEl>
                                        <p:attrNameLst>
                                          <p:attrName>style.visibility</p:attrName>
                                        </p:attrNameLst>
                                      </p:cBhvr>
                                      <p:to>
                                        <p:strVal val="visible"/>
                                      </p:to>
                                    </p:set>
                                    <p:animEffect transition="in" filter="wedge">
                                      <p:cBhvr>
                                        <p:cTn id="12" dur="2000"/>
                                        <p:tgtEl>
                                          <p:spTgt spid="4157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415751"/>
                                        </p:tgtEl>
                                        <p:attrNameLst>
                                          <p:attrName>style.visibility</p:attrName>
                                        </p:attrNameLst>
                                      </p:cBhvr>
                                      <p:to>
                                        <p:strVal val="visible"/>
                                      </p:to>
                                    </p:set>
                                    <p:animEffect transition="in" filter="wedge">
                                      <p:cBhvr>
                                        <p:cTn id="17" dur="2000"/>
                                        <p:tgtEl>
                                          <p:spTgt spid="4157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415749"/>
                                        </p:tgtEl>
                                        <p:attrNameLst>
                                          <p:attrName>style.visibility</p:attrName>
                                        </p:attrNameLst>
                                      </p:cBhvr>
                                      <p:to>
                                        <p:strVal val="visible"/>
                                      </p:to>
                                    </p:set>
                                    <p:animEffect transition="in" filter="wedge">
                                      <p:cBhvr>
                                        <p:cTn id="22" dur="2000"/>
                                        <p:tgtEl>
                                          <p:spTgt spid="415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descr="Stampati"/>
          <p:cNvSpPr>
            <a:spLocks noGrp="1" noChangeArrowheads="1"/>
          </p:cNvSpPr>
          <p:nvPr>
            <p:ph type="body" idx="4294967295"/>
          </p:nvPr>
        </p:nvSpPr>
        <p:spPr>
          <a:xfrm>
            <a:off x="1163217" y="944576"/>
            <a:ext cx="9865567" cy="4968849"/>
          </a:xfrm>
          <a:solidFill>
            <a:srgbClr val="FFFFE7"/>
          </a:solidFill>
          <a:ln w="76200">
            <a:solidFill>
              <a:srgbClr val="FF3300"/>
            </a:solidFill>
            <a:miter lim="800000"/>
            <a:headEnd/>
            <a:tailEnd/>
          </a:ln>
        </p:spPr>
        <p:txBody>
          <a:bodyPr>
            <a:normAutofit/>
          </a:bodyPr>
          <a:lstStyle/>
          <a:p>
            <a:pPr marL="609600" indent="-609600"/>
            <a:endParaRPr lang="it-IT" altLang="it-IT" b="1" dirty="0"/>
          </a:p>
          <a:p>
            <a:pPr marL="609600" indent="-609600" algn="ctr">
              <a:lnSpc>
                <a:spcPct val="150000"/>
              </a:lnSpc>
              <a:buNone/>
            </a:pPr>
            <a:r>
              <a:rPr lang="it-IT" altLang="it-IT" sz="4000" b="1" dirty="0" smtClean="0">
                <a:solidFill>
                  <a:srgbClr val="420000"/>
                </a:solidFill>
                <a:latin typeface="Arial" panose="020B0604020202020204" pitchFamily="34" charset="0"/>
                <a:cs typeface="Arial" panose="020B0604020202020204" pitchFamily="34" charset="0"/>
              </a:rPr>
              <a:t>Caratteristiche </a:t>
            </a:r>
            <a:r>
              <a:rPr lang="it-IT" altLang="it-IT" sz="4000" b="1" dirty="0">
                <a:solidFill>
                  <a:srgbClr val="420000"/>
                </a:solidFill>
                <a:latin typeface="Arial" panose="020B0604020202020204" pitchFamily="34" charset="0"/>
                <a:cs typeface="Arial" panose="020B0604020202020204" pitchFamily="34" charset="0"/>
              </a:rPr>
              <a:t>del secondo </a:t>
            </a:r>
          </a:p>
          <a:p>
            <a:pPr marL="609600" indent="-609600" algn="ctr">
              <a:lnSpc>
                <a:spcPct val="150000"/>
              </a:lnSpc>
              <a:buNone/>
            </a:pPr>
            <a:r>
              <a:rPr lang="it-IT" altLang="it-IT" sz="4000" b="1" dirty="0">
                <a:solidFill>
                  <a:srgbClr val="420000"/>
                </a:solidFill>
                <a:latin typeface="Arial" panose="020B0604020202020204" pitchFamily="34" charset="0"/>
                <a:cs typeface="Arial" panose="020B0604020202020204" pitchFamily="34" charset="0"/>
              </a:rPr>
              <a:t>a</a:t>
            </a:r>
            <a:r>
              <a:rPr lang="it-IT" altLang="it-IT" sz="4000" b="1" dirty="0" smtClean="0">
                <a:solidFill>
                  <a:srgbClr val="420000"/>
                </a:solidFill>
                <a:latin typeface="Arial" panose="020B0604020202020204" pitchFamily="34" charset="0"/>
                <a:cs typeface="Arial" panose="020B0604020202020204" pitchFamily="34" charset="0"/>
              </a:rPr>
              <a:t>pparente «racconto» </a:t>
            </a:r>
            <a:endParaRPr lang="it-IT" altLang="it-IT" sz="4000" b="1" dirty="0">
              <a:solidFill>
                <a:srgbClr val="420000"/>
              </a:solidFill>
              <a:latin typeface="Arial" panose="020B0604020202020204" pitchFamily="34" charset="0"/>
              <a:cs typeface="Arial" panose="020B0604020202020204" pitchFamily="34" charset="0"/>
            </a:endParaRPr>
          </a:p>
          <a:p>
            <a:pPr marL="609600" indent="-609600" algn="ctr">
              <a:lnSpc>
                <a:spcPct val="150000"/>
              </a:lnSpc>
              <a:buNone/>
            </a:pPr>
            <a:r>
              <a:rPr lang="it-IT" altLang="it-IT" sz="4000" b="1" dirty="0">
                <a:solidFill>
                  <a:srgbClr val="420000"/>
                </a:solidFill>
                <a:latin typeface="Arial" panose="020B0604020202020204" pitchFamily="34" charset="0"/>
                <a:cs typeface="Arial" panose="020B0604020202020204" pitchFamily="34" charset="0"/>
              </a:rPr>
              <a:t>della </a:t>
            </a:r>
            <a:r>
              <a:rPr lang="it-IT" altLang="it-IT" sz="4000" b="1" dirty="0" smtClean="0">
                <a:solidFill>
                  <a:srgbClr val="420000"/>
                </a:solidFill>
                <a:latin typeface="Arial" panose="020B0604020202020204" pitchFamily="34" charset="0"/>
                <a:cs typeface="Arial" panose="020B0604020202020204" pitchFamily="34" charset="0"/>
              </a:rPr>
              <a:t>Creazione </a:t>
            </a:r>
            <a:r>
              <a:rPr lang="it-IT" altLang="it-IT" sz="4000" b="1" dirty="0">
                <a:solidFill>
                  <a:srgbClr val="420000"/>
                </a:solidFill>
                <a:latin typeface="Arial" panose="020B0604020202020204" pitchFamily="34" charset="0"/>
                <a:cs typeface="Arial" panose="020B0604020202020204" pitchFamily="34" charset="0"/>
              </a:rPr>
              <a:t>nella </a:t>
            </a:r>
            <a:r>
              <a:rPr lang="it-IT" altLang="it-IT" sz="4000" b="1" dirty="0" smtClean="0">
                <a:solidFill>
                  <a:srgbClr val="420000"/>
                </a:solidFill>
                <a:latin typeface="Arial" panose="020B0604020202020204" pitchFamily="34" charset="0"/>
                <a:cs typeface="Arial" panose="020B0604020202020204" pitchFamily="34" charset="0"/>
              </a:rPr>
              <a:t>Bibbia</a:t>
            </a:r>
          </a:p>
          <a:p>
            <a:pPr marL="609600" indent="-609600" algn="ctr">
              <a:lnSpc>
                <a:spcPct val="150000"/>
              </a:lnSpc>
              <a:buNone/>
            </a:pPr>
            <a:r>
              <a:rPr lang="it-IT" altLang="it-IT" sz="4000" b="1" dirty="0" smtClean="0">
                <a:solidFill>
                  <a:srgbClr val="420000"/>
                </a:solidFill>
                <a:latin typeface="Arial" panose="020B0604020202020204" pitchFamily="34" charset="0"/>
                <a:cs typeface="Arial" panose="020B0604020202020204" pitchFamily="34" charset="0"/>
              </a:rPr>
              <a:t>(quello su Adamo ed Eva).</a:t>
            </a:r>
            <a:endParaRPr lang="it-IT" altLang="it-IT" sz="4000" dirty="0">
              <a:solidFill>
                <a:srgbClr val="42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0450" name="Rectangle 2" descr="Stampati"/>
          <p:cNvSpPr>
            <a:spLocks noGrp="1" noChangeArrowheads="1"/>
          </p:cNvSpPr>
          <p:nvPr>
            <p:ph type="body" idx="4294967295"/>
          </p:nvPr>
        </p:nvSpPr>
        <p:spPr>
          <a:xfrm>
            <a:off x="551384" y="261144"/>
            <a:ext cx="11233247" cy="6335713"/>
          </a:xfrm>
          <a:solidFill>
            <a:srgbClr val="FFFFE7"/>
          </a:solidFill>
          <a:ln>
            <a:solidFill>
              <a:srgbClr val="FF3300"/>
            </a:solidFill>
            <a:miter lim="800000"/>
            <a:headEnd/>
            <a:tailEnd/>
          </a:ln>
        </p:spPr>
        <p:txBody>
          <a:bodyPr>
            <a:normAutofit/>
          </a:bodyPr>
          <a:lstStyle/>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Il secondo “racconto” della creazione </a:t>
            </a: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corrisponde circa ai </a:t>
            </a:r>
            <a:r>
              <a:rPr lang="it-IT" altLang="it-IT" sz="2800" dirty="0" smtClean="0">
                <a:solidFill>
                  <a:srgbClr val="420000"/>
                </a:solidFill>
                <a:latin typeface="Arial" panose="020B0604020202020204" pitchFamily="34" charset="0"/>
                <a:cs typeface="Arial" panose="020B0604020202020204" pitchFamily="34" charset="0"/>
              </a:rPr>
              <a:t>Capitoli </a:t>
            </a:r>
            <a:r>
              <a:rPr lang="it-IT" altLang="it-IT" sz="2800" dirty="0">
                <a:solidFill>
                  <a:srgbClr val="420000"/>
                </a:solidFill>
                <a:latin typeface="Arial" panose="020B0604020202020204" pitchFamily="34" charset="0"/>
                <a:cs typeface="Arial" panose="020B0604020202020204" pitchFamily="34" charset="0"/>
              </a:rPr>
              <a:t>2 e 3 del libro Genesi. </a:t>
            </a: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Tali capitoli furono </a:t>
            </a:r>
            <a:r>
              <a:rPr lang="it-IT" altLang="it-IT" sz="2800" b="1" dirty="0">
                <a:solidFill>
                  <a:srgbClr val="420000"/>
                </a:solidFill>
                <a:latin typeface="Arial" panose="020B0604020202020204" pitchFamily="34" charset="0"/>
                <a:cs typeface="Arial" panose="020B0604020202020204" pitchFamily="34" charset="0"/>
              </a:rPr>
              <a:t>scritti mezzo millennio prima</a:t>
            </a:r>
            <a:r>
              <a:rPr lang="it-IT" altLang="it-IT" sz="2800" dirty="0">
                <a:solidFill>
                  <a:srgbClr val="420000"/>
                </a:solidFill>
                <a:latin typeface="Arial" panose="020B0604020202020204" pitchFamily="34" charset="0"/>
                <a:cs typeface="Arial" panose="020B0604020202020204" pitchFamily="34" charset="0"/>
              </a:rPr>
              <a:t> </a:t>
            </a: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del primo apparente “racconto” della creazione (verso il X sec. a.C.) attorno il periodo dei primi Re d’Israele Davide - Salomone. </a:t>
            </a: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Non potevano conoscere il primo capitolo l’ “</a:t>
            </a:r>
            <a:r>
              <a:rPr lang="it-IT" altLang="it-IT" sz="2800" i="1" dirty="0">
                <a:solidFill>
                  <a:srgbClr val="420000"/>
                </a:solidFill>
                <a:latin typeface="Arial" panose="020B0604020202020204" pitchFamily="34" charset="0"/>
                <a:cs typeface="Arial" panose="020B0604020202020204" pitchFamily="34" charset="0"/>
              </a:rPr>
              <a:t>Inno ad </a:t>
            </a:r>
            <a:r>
              <a:rPr lang="it-IT" altLang="it-IT" sz="2800" i="1" dirty="0" err="1">
                <a:solidFill>
                  <a:srgbClr val="420000"/>
                </a:solidFill>
                <a:latin typeface="Arial" panose="020B0604020202020204" pitchFamily="34" charset="0"/>
                <a:cs typeface="Arial" panose="020B0604020202020204" pitchFamily="34" charset="0"/>
              </a:rPr>
              <a:t>Elohim</a:t>
            </a:r>
            <a:r>
              <a:rPr lang="it-IT" altLang="it-IT" sz="2800" dirty="0">
                <a:solidFill>
                  <a:srgbClr val="420000"/>
                </a:solidFill>
                <a:latin typeface="Arial" panose="020B0604020202020204" pitchFamily="34" charset="0"/>
                <a:cs typeface="Arial" panose="020B0604020202020204" pitchFamily="34" charset="0"/>
              </a:rPr>
              <a:t>”.</a:t>
            </a: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Ora, l’antico nome di Dio usato nella Bibbia è </a:t>
            </a:r>
            <a:r>
              <a:rPr lang="it-IT" altLang="it-IT" sz="4000" b="1" dirty="0" err="1">
                <a:solidFill>
                  <a:srgbClr val="FF3300"/>
                </a:solidFill>
                <a:latin typeface="Arial" panose="020B0604020202020204" pitchFamily="34" charset="0"/>
                <a:cs typeface="Arial" panose="020B0604020202020204" pitchFamily="34" charset="0"/>
              </a:rPr>
              <a:t>Yahweh</a:t>
            </a:r>
            <a:r>
              <a:rPr lang="it-IT" altLang="it-IT" sz="4000" dirty="0">
                <a:solidFill>
                  <a:srgbClr val="FF3300"/>
                </a:solidFill>
                <a:latin typeface="Arial" panose="020B0604020202020204" pitchFamily="34" charset="0"/>
                <a:cs typeface="Arial" panose="020B0604020202020204" pitchFamily="34" charset="0"/>
              </a:rPr>
              <a:t>.</a:t>
            </a:r>
            <a:r>
              <a:rPr lang="it-IT" altLang="it-IT" sz="2800" dirty="0">
                <a:solidFill>
                  <a:srgbClr val="42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descr="Stampati"/>
          <p:cNvSpPr>
            <a:spLocks noGrp="1" noChangeArrowheads="1"/>
          </p:cNvSpPr>
          <p:nvPr>
            <p:ph type="body" idx="4294967295"/>
          </p:nvPr>
        </p:nvSpPr>
        <p:spPr>
          <a:xfrm>
            <a:off x="515380" y="1196752"/>
            <a:ext cx="11161240" cy="4464496"/>
          </a:xfrm>
          <a:solidFill>
            <a:srgbClr val="FFFFE7"/>
          </a:solidFill>
          <a:ln>
            <a:solidFill>
              <a:srgbClr val="FF3300"/>
            </a:solidFill>
            <a:miter lim="800000"/>
            <a:headEnd/>
            <a:tailEnd/>
          </a:ln>
        </p:spPr>
        <p:txBody>
          <a:bodyPr>
            <a:normAutofit/>
          </a:bodyPr>
          <a:lstStyle/>
          <a:p>
            <a:pPr lvl="1">
              <a:lnSpc>
                <a:spcPct val="150000"/>
              </a:lnSpc>
              <a:buFontTx/>
              <a:buNone/>
            </a:pPr>
            <a:r>
              <a:rPr lang="it-IT" altLang="it-IT" sz="2800" dirty="0">
                <a:solidFill>
                  <a:srgbClr val="420000"/>
                </a:solidFill>
              </a:rPr>
              <a:t>Ad una prima lettura si presenta come la descrizione in un solo giorno della creazione ove la prima opera </a:t>
            </a:r>
            <a:r>
              <a:rPr lang="it-IT" altLang="it-IT" sz="2800" b="1" u="sng" dirty="0">
                <a:solidFill>
                  <a:srgbClr val="420000"/>
                </a:solidFill>
                <a:latin typeface="Comic Sans MS" panose="030F0702030302020204" pitchFamily="66" charset="0"/>
              </a:rPr>
              <a:t>plasmata</a:t>
            </a:r>
            <a:r>
              <a:rPr lang="it-IT" altLang="it-IT" sz="2800" dirty="0">
                <a:solidFill>
                  <a:srgbClr val="420000"/>
                </a:solidFill>
              </a:rPr>
              <a:t> (non creata) è l’uomo </a:t>
            </a:r>
            <a:endParaRPr lang="it-IT" altLang="it-IT" sz="2800" dirty="0" smtClean="0">
              <a:solidFill>
                <a:srgbClr val="420000"/>
              </a:solidFill>
            </a:endParaRPr>
          </a:p>
          <a:p>
            <a:pPr lvl="1">
              <a:lnSpc>
                <a:spcPct val="150000"/>
              </a:lnSpc>
              <a:buFontTx/>
              <a:buNone/>
            </a:pPr>
            <a:r>
              <a:rPr lang="it-IT" altLang="it-IT" sz="2800" dirty="0" smtClean="0">
                <a:solidFill>
                  <a:srgbClr val="420000"/>
                </a:solidFill>
              </a:rPr>
              <a:t>e </a:t>
            </a:r>
            <a:r>
              <a:rPr lang="it-IT" altLang="it-IT" sz="2800" dirty="0">
                <a:solidFill>
                  <a:srgbClr val="420000"/>
                </a:solidFill>
              </a:rPr>
              <a:t>lo chiama </a:t>
            </a:r>
            <a:r>
              <a:rPr lang="it-IT" altLang="it-IT" sz="2800" b="1" dirty="0" err="1">
                <a:solidFill>
                  <a:srgbClr val="420000"/>
                </a:solidFill>
                <a:latin typeface="Comic Sans MS" panose="030F0702030302020204" pitchFamily="66" charset="0"/>
              </a:rPr>
              <a:t>Adamà</a:t>
            </a:r>
            <a:r>
              <a:rPr lang="it-IT" altLang="it-IT" sz="2800" b="1" dirty="0">
                <a:solidFill>
                  <a:srgbClr val="420000"/>
                </a:solidFill>
              </a:rPr>
              <a:t> </a:t>
            </a:r>
            <a:r>
              <a:rPr lang="it-IT" altLang="it-IT" sz="2800" dirty="0">
                <a:solidFill>
                  <a:srgbClr val="420000"/>
                </a:solidFill>
              </a:rPr>
              <a:t>che significa terriccio (“</a:t>
            </a:r>
            <a:r>
              <a:rPr lang="it-IT" altLang="it-IT" sz="2800" i="1" dirty="0">
                <a:solidFill>
                  <a:srgbClr val="420000"/>
                </a:solidFill>
              </a:rPr>
              <a:t>cretino</a:t>
            </a:r>
            <a:r>
              <a:rPr lang="it-IT" altLang="it-IT" sz="2800" dirty="0">
                <a:solidFill>
                  <a:srgbClr val="420000"/>
                </a:solidFill>
              </a:rPr>
              <a:t>”) </a:t>
            </a:r>
            <a:endParaRPr lang="it-IT" altLang="it-IT" sz="2800" dirty="0" smtClean="0">
              <a:solidFill>
                <a:srgbClr val="420000"/>
              </a:solidFill>
            </a:endParaRPr>
          </a:p>
          <a:p>
            <a:pPr lvl="1">
              <a:lnSpc>
                <a:spcPct val="150000"/>
              </a:lnSpc>
              <a:buFontTx/>
              <a:buNone/>
            </a:pPr>
            <a:r>
              <a:rPr lang="it-IT" altLang="it-IT" sz="2800" dirty="0" smtClean="0">
                <a:solidFill>
                  <a:srgbClr val="420000"/>
                </a:solidFill>
              </a:rPr>
              <a:t>cioè </a:t>
            </a:r>
            <a:r>
              <a:rPr lang="it-IT" altLang="it-IT" sz="2800" dirty="0">
                <a:solidFill>
                  <a:srgbClr val="420000"/>
                </a:solidFill>
              </a:rPr>
              <a:t>tratto dalla creta, dalla polvere dei campi</a:t>
            </a:r>
            <a:r>
              <a:rPr lang="it-IT" altLang="it-IT" sz="2800" dirty="0" smtClean="0">
                <a:solidFill>
                  <a:srgbClr val="420000"/>
                </a:solidFill>
              </a:rPr>
              <a:t>. </a:t>
            </a:r>
          </a:p>
          <a:p>
            <a:pPr lvl="1">
              <a:lnSpc>
                <a:spcPct val="150000"/>
              </a:lnSpc>
              <a:buFontTx/>
              <a:buNone/>
            </a:pPr>
            <a:r>
              <a:rPr lang="it-IT" altLang="it-IT" sz="2800" dirty="0" smtClean="0">
                <a:solidFill>
                  <a:srgbClr val="420000"/>
                </a:solidFill>
              </a:rPr>
              <a:t>Alcuni studiosi vi vedono la polvere del deserto dove ha vissuto per 40 anni il popolo d’Israele </a:t>
            </a:r>
            <a:endParaRPr lang="it-IT" altLang="it-IT" sz="2800" dirty="0">
              <a:solidFill>
                <a:srgbClr val="42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descr="Stampati"/>
          <p:cNvSpPr>
            <a:spLocks noGrp="1" noChangeArrowheads="1"/>
          </p:cNvSpPr>
          <p:nvPr>
            <p:ph type="body" idx="4294967295"/>
          </p:nvPr>
        </p:nvSpPr>
        <p:spPr>
          <a:xfrm>
            <a:off x="371364" y="656754"/>
            <a:ext cx="11449272" cy="5544492"/>
          </a:xfrm>
          <a:solidFill>
            <a:srgbClr val="FFFFE7"/>
          </a:solidFill>
          <a:ln>
            <a:solidFill>
              <a:srgbClr val="FF3300"/>
            </a:solidFill>
            <a:miter lim="800000"/>
            <a:headEnd/>
            <a:tailEnd/>
          </a:ln>
        </p:spPr>
        <p:txBody>
          <a:bodyPr>
            <a:normAutofit/>
          </a:bodyPr>
          <a:lstStyle/>
          <a:p>
            <a:pPr marL="1066800" lvl="1" indent="-609600">
              <a:lnSpc>
                <a:spcPct val="150000"/>
              </a:lnSpc>
              <a:buNone/>
            </a:pPr>
            <a:r>
              <a:rPr lang="it-IT" altLang="it-IT" sz="3000" dirty="0">
                <a:solidFill>
                  <a:srgbClr val="420000"/>
                </a:solidFill>
              </a:rPr>
              <a:t>Poi </a:t>
            </a:r>
            <a:r>
              <a:rPr lang="it-IT" altLang="it-IT" sz="3000" b="1" dirty="0">
                <a:solidFill>
                  <a:srgbClr val="420000"/>
                </a:solidFill>
                <a:latin typeface="Comic Sans MS" panose="030F0702030302020204" pitchFamily="66" charset="0"/>
              </a:rPr>
              <a:t>Yahweh </a:t>
            </a:r>
            <a:r>
              <a:rPr lang="it-IT" altLang="it-IT" sz="3000" dirty="0">
                <a:solidFill>
                  <a:srgbClr val="420000"/>
                </a:solidFill>
              </a:rPr>
              <a:t>pianta (non crea) un giardino (il simbolo della creazione) con due simbolici (mitologici) alberi: </a:t>
            </a:r>
          </a:p>
          <a:p>
            <a:pPr marL="2895600" lvl="5" indent="-609600">
              <a:lnSpc>
                <a:spcPct val="150000"/>
              </a:lnSpc>
              <a:buNone/>
            </a:pPr>
            <a:r>
              <a:rPr lang="it-IT" altLang="it-IT" sz="2400" dirty="0">
                <a:solidFill>
                  <a:srgbClr val="420000"/>
                </a:solidFill>
              </a:rPr>
              <a:t>- </a:t>
            </a:r>
            <a:r>
              <a:rPr lang="it-IT" altLang="it-IT" sz="2800" dirty="0">
                <a:solidFill>
                  <a:srgbClr val="420000"/>
                </a:solidFill>
              </a:rPr>
              <a:t>quello della </a:t>
            </a:r>
            <a:r>
              <a:rPr lang="it-IT" altLang="it-IT" sz="2800" b="1" dirty="0">
                <a:solidFill>
                  <a:srgbClr val="420000"/>
                </a:solidFill>
                <a:latin typeface="Comic Sans MS" panose="030F0702030302020204" pitchFamily="66" charset="0"/>
              </a:rPr>
              <a:t>Vita Eterna</a:t>
            </a:r>
            <a:r>
              <a:rPr lang="it-IT" altLang="it-IT" sz="2800" dirty="0">
                <a:solidFill>
                  <a:srgbClr val="420000"/>
                </a:solidFill>
              </a:rPr>
              <a:t>  (dell’immortalità) </a:t>
            </a:r>
          </a:p>
          <a:p>
            <a:pPr lvl="5">
              <a:lnSpc>
                <a:spcPct val="150000"/>
              </a:lnSpc>
              <a:buFontTx/>
              <a:buChar char="-"/>
            </a:pPr>
            <a:r>
              <a:rPr lang="it-IT" altLang="it-IT" sz="2800" dirty="0">
                <a:solidFill>
                  <a:srgbClr val="420000"/>
                </a:solidFill>
              </a:rPr>
              <a:t>quello della decisione di ciò che è </a:t>
            </a:r>
            <a:r>
              <a:rPr lang="it-IT" altLang="it-IT" sz="2800" b="1" dirty="0">
                <a:solidFill>
                  <a:srgbClr val="420000"/>
                </a:solidFill>
                <a:latin typeface="Comic Sans MS" panose="030F0702030302020204" pitchFamily="66" charset="0"/>
              </a:rPr>
              <a:t>bene </a:t>
            </a:r>
            <a:r>
              <a:rPr lang="it-IT" altLang="it-IT" sz="2800" dirty="0">
                <a:solidFill>
                  <a:srgbClr val="420000"/>
                </a:solidFill>
              </a:rPr>
              <a:t>o</a:t>
            </a:r>
            <a:r>
              <a:rPr lang="it-IT" altLang="it-IT" sz="2800" b="1" dirty="0">
                <a:solidFill>
                  <a:srgbClr val="420000"/>
                </a:solidFill>
                <a:latin typeface="Comic Sans MS" panose="030F0702030302020204" pitchFamily="66" charset="0"/>
              </a:rPr>
              <a:t> male</a:t>
            </a:r>
            <a:r>
              <a:rPr lang="it-IT" altLang="it-IT" sz="2800" dirty="0">
                <a:solidFill>
                  <a:srgbClr val="420000"/>
                </a:solidFill>
              </a:rPr>
              <a:t> </a:t>
            </a:r>
            <a:endParaRPr lang="it-IT" altLang="it-IT" sz="2800" dirty="0" smtClean="0">
              <a:solidFill>
                <a:srgbClr val="420000"/>
              </a:solidFill>
            </a:endParaRPr>
          </a:p>
          <a:p>
            <a:pPr marL="457200" lvl="1" indent="0" algn="ctr">
              <a:lnSpc>
                <a:spcPct val="150000"/>
              </a:lnSpc>
              <a:buNone/>
            </a:pPr>
            <a:r>
              <a:rPr lang="it-IT" altLang="it-IT" sz="3400" dirty="0">
                <a:solidFill>
                  <a:srgbClr val="420000"/>
                </a:solidFill>
              </a:rPr>
              <a:t> </a:t>
            </a:r>
            <a:r>
              <a:rPr lang="it-IT" altLang="it-IT" sz="3400" dirty="0" smtClean="0">
                <a:solidFill>
                  <a:srgbClr val="420000"/>
                </a:solidFill>
              </a:rPr>
              <a:t>  </a:t>
            </a:r>
            <a:r>
              <a:rPr lang="it-IT" altLang="it-IT" sz="3200" dirty="0" smtClean="0">
                <a:solidFill>
                  <a:srgbClr val="420000"/>
                </a:solidFill>
                <a:latin typeface="Arial" panose="020B0604020202020204" pitchFamily="34" charset="0"/>
                <a:cs typeface="Arial" panose="020B0604020202020204" pitchFamily="34" charset="0"/>
              </a:rPr>
              <a:t>(</a:t>
            </a:r>
            <a:r>
              <a:rPr lang="it-IT" altLang="it-IT" sz="3200" dirty="0">
                <a:solidFill>
                  <a:srgbClr val="420000"/>
                </a:solidFill>
                <a:latin typeface="Arial" panose="020B0604020202020204" pitchFamily="34" charset="0"/>
                <a:cs typeface="Arial" panose="020B0604020202020204" pitchFamily="34" charset="0"/>
              </a:rPr>
              <a:t>male è stato erroneamente letto con mela = da </a:t>
            </a:r>
            <a:r>
              <a:rPr lang="it-IT" altLang="it-IT" sz="3200" i="1" dirty="0" err="1">
                <a:solidFill>
                  <a:srgbClr val="420000"/>
                </a:solidFill>
                <a:latin typeface="Arial" panose="020B0604020202020204" pitchFamily="34" charset="0"/>
                <a:cs typeface="Arial" panose="020B0604020202020204" pitchFamily="34" charset="0"/>
              </a:rPr>
              <a:t>malus</a:t>
            </a:r>
            <a:r>
              <a:rPr lang="it-IT" altLang="it-IT" sz="3200" dirty="0">
                <a:solidFill>
                  <a:srgbClr val="420000"/>
                </a:solidFill>
                <a:latin typeface="Arial" panose="020B0604020202020204" pitchFamily="34" charset="0"/>
                <a:cs typeface="Arial" panose="020B0604020202020204" pitchFamily="34" charset="0"/>
              </a:rPr>
              <a:t>). </a:t>
            </a:r>
          </a:p>
          <a:p>
            <a:pPr marL="457200" lvl="1" indent="0">
              <a:lnSpc>
                <a:spcPct val="150000"/>
              </a:lnSpc>
              <a:buNone/>
            </a:pPr>
            <a:r>
              <a:rPr lang="it-IT" altLang="it-IT" sz="3000" dirty="0">
                <a:solidFill>
                  <a:srgbClr val="420000"/>
                </a:solidFill>
              </a:rPr>
              <a:t>Nella Bibbia non esiste l’albero delle mele! </a:t>
            </a:r>
            <a:endParaRPr lang="it-IT" altLang="it-IT" sz="30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descr="Stampati"/>
          <p:cNvSpPr>
            <a:spLocks noGrp="1" noChangeArrowheads="1"/>
          </p:cNvSpPr>
          <p:nvPr>
            <p:ph type="body" idx="4294967295"/>
          </p:nvPr>
        </p:nvSpPr>
        <p:spPr>
          <a:xfrm>
            <a:off x="407368" y="944972"/>
            <a:ext cx="11377264" cy="5580372"/>
          </a:xfrm>
          <a:solidFill>
            <a:srgbClr val="FFFFE7"/>
          </a:solidFill>
          <a:ln>
            <a:solidFill>
              <a:srgbClr val="FF3300"/>
            </a:solidFill>
            <a:miter lim="800000"/>
            <a:headEnd/>
            <a:tailEnd/>
          </a:ln>
        </p:spPr>
        <p:txBody>
          <a:bodyPr>
            <a:normAutofit/>
          </a:bodyPr>
          <a:lstStyle/>
          <a:p>
            <a:pPr lvl="1">
              <a:lnSpc>
                <a:spcPct val="150000"/>
              </a:lnSpc>
              <a:buFontTx/>
              <a:buNone/>
            </a:pPr>
            <a:r>
              <a:rPr lang="it-IT" altLang="it-IT" sz="3200" dirty="0">
                <a:solidFill>
                  <a:srgbClr val="420000"/>
                </a:solidFill>
                <a:latin typeface="Arial" panose="020B0604020202020204" pitchFamily="34" charset="0"/>
                <a:cs typeface="Arial" panose="020B0604020202020204" pitchFamily="34" charset="0"/>
              </a:rPr>
              <a:t>Poi </a:t>
            </a:r>
            <a:r>
              <a:rPr lang="it-IT" altLang="it-IT" sz="3200" b="1" dirty="0" err="1">
                <a:solidFill>
                  <a:srgbClr val="420000"/>
                </a:solidFill>
                <a:latin typeface="Arial" panose="020B0604020202020204" pitchFamily="34" charset="0"/>
                <a:cs typeface="Arial" panose="020B0604020202020204" pitchFamily="34" charset="0"/>
              </a:rPr>
              <a:t>Yahweh</a:t>
            </a:r>
            <a:r>
              <a:rPr lang="it-IT" altLang="it-IT" sz="3200" b="1" dirty="0">
                <a:solidFill>
                  <a:srgbClr val="420000"/>
                </a:solidFill>
                <a:latin typeface="Arial" panose="020B0604020202020204" pitchFamily="34" charset="0"/>
                <a:cs typeface="Arial" panose="020B0604020202020204" pitchFamily="34" charset="0"/>
              </a:rPr>
              <a:t> </a:t>
            </a:r>
            <a:r>
              <a:rPr lang="it-IT" altLang="it-IT" sz="3200" dirty="0">
                <a:solidFill>
                  <a:srgbClr val="420000"/>
                </a:solidFill>
                <a:latin typeface="Arial" panose="020B0604020202020204" pitchFamily="34" charset="0"/>
                <a:cs typeface="Arial" panose="020B0604020202020204" pitchFamily="34" charset="0"/>
              </a:rPr>
              <a:t> colloca l’uomo (umanità – </a:t>
            </a:r>
            <a:r>
              <a:rPr lang="it-IT" altLang="it-IT" sz="3200" dirty="0" err="1">
                <a:solidFill>
                  <a:srgbClr val="420000"/>
                </a:solidFill>
                <a:latin typeface="Arial" panose="020B0604020202020204" pitchFamily="34" charset="0"/>
                <a:cs typeface="Arial" panose="020B0604020202020204" pitchFamily="34" charset="0"/>
              </a:rPr>
              <a:t>Adamà</a:t>
            </a:r>
            <a:r>
              <a:rPr lang="it-IT" altLang="it-IT" sz="3200" dirty="0">
                <a:solidFill>
                  <a:srgbClr val="420000"/>
                </a:solidFill>
                <a:latin typeface="Arial" panose="020B0604020202020204" pitchFamily="34" charset="0"/>
                <a:cs typeface="Arial" panose="020B0604020202020204" pitchFamily="34" charset="0"/>
              </a:rPr>
              <a:t>) nel giardino (il simbolo della creazione) e gli proibisce di appropriarsi dell’albero della decisione di ciò che è bene e di ciò che è male. </a:t>
            </a:r>
          </a:p>
          <a:p>
            <a:pPr lvl="1">
              <a:lnSpc>
                <a:spcPct val="150000"/>
              </a:lnSpc>
              <a:buFontTx/>
              <a:buNone/>
            </a:pPr>
            <a:r>
              <a:rPr lang="it-IT" altLang="it-IT" sz="3200" dirty="0">
                <a:solidFill>
                  <a:srgbClr val="420000"/>
                </a:solidFill>
                <a:latin typeface="Arial" panose="020B0604020202020204" pitchFamily="34" charset="0"/>
                <a:cs typeface="Arial" panose="020B0604020202020204" pitchFamily="34" charset="0"/>
              </a:rPr>
              <a:t>Il </a:t>
            </a:r>
            <a:r>
              <a:rPr lang="it-IT" altLang="it-IT" sz="3200" b="1" dirty="0">
                <a:solidFill>
                  <a:srgbClr val="420000"/>
                </a:solidFill>
                <a:latin typeface="Arial" panose="020B0604020202020204" pitchFamily="34" charset="0"/>
                <a:cs typeface="Arial" panose="020B0604020202020204" pitchFamily="34" charset="0"/>
              </a:rPr>
              <a:t>creato è simboleggiato in un giardino</a:t>
            </a:r>
            <a:r>
              <a:rPr lang="it-IT" altLang="it-IT" sz="3200" dirty="0">
                <a:solidFill>
                  <a:srgbClr val="420000"/>
                </a:solidFill>
                <a:latin typeface="Arial" panose="020B0604020202020204" pitchFamily="34" charset="0"/>
                <a:cs typeface="Arial" panose="020B0604020202020204" pitchFamily="34" charset="0"/>
              </a:rPr>
              <a:t> magnifico lussureggiante come quello degli antichi giardini pensili di Babilonia.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Rectangle 3" descr="Stampati"/>
          <p:cNvSpPr>
            <a:spLocks noGrp="1" noChangeArrowheads="1"/>
          </p:cNvSpPr>
          <p:nvPr>
            <p:ph type="body" idx="4294967295"/>
          </p:nvPr>
        </p:nvSpPr>
        <p:spPr>
          <a:xfrm>
            <a:off x="479376" y="944724"/>
            <a:ext cx="11233248" cy="4968552"/>
          </a:xfrm>
          <a:solidFill>
            <a:srgbClr val="FFFFE7"/>
          </a:solidFill>
          <a:ln>
            <a:solidFill>
              <a:srgbClr val="FF3300"/>
            </a:solidFill>
            <a:miter lim="800000"/>
            <a:headEnd/>
            <a:tailEnd/>
          </a:ln>
        </p:spPr>
        <p:txBody>
          <a:bodyPr>
            <a:normAutofit/>
          </a:bodyPr>
          <a:lstStyle/>
          <a:p>
            <a:pPr algn="ctr">
              <a:lnSpc>
                <a:spcPct val="160000"/>
              </a:lnSpc>
              <a:buFontTx/>
              <a:buNone/>
            </a:pPr>
            <a:r>
              <a:rPr lang="it-IT" altLang="it-IT" dirty="0">
                <a:solidFill>
                  <a:srgbClr val="420000"/>
                </a:solidFill>
                <a:latin typeface="Arial" panose="020B0604020202020204" pitchFamily="34" charset="0"/>
                <a:cs typeface="Arial" panose="020B0604020202020204" pitchFamily="34" charset="0"/>
              </a:rPr>
              <a:t>Adamo riceve l’impegno di essere il </a:t>
            </a:r>
            <a:r>
              <a:rPr lang="it-IT" altLang="it-IT" b="1" dirty="0">
                <a:solidFill>
                  <a:srgbClr val="420000"/>
                </a:solidFill>
                <a:latin typeface="Arial" panose="020B0604020202020204" pitchFamily="34" charset="0"/>
                <a:cs typeface="Arial" panose="020B0604020202020204" pitchFamily="34" charset="0"/>
              </a:rPr>
              <a:t>giardiniere di Dio</a:t>
            </a:r>
            <a:r>
              <a:rPr lang="it-IT" altLang="it-IT" dirty="0">
                <a:solidFill>
                  <a:srgbClr val="420000"/>
                </a:solidFill>
                <a:latin typeface="Arial" panose="020B0604020202020204" pitchFamily="34" charset="0"/>
                <a:cs typeface="Arial" panose="020B0604020202020204" pitchFamily="34" charset="0"/>
              </a:rPr>
              <a:t> </a:t>
            </a:r>
            <a:endParaRPr lang="it-IT" altLang="it-IT" dirty="0" smtClean="0">
              <a:solidFill>
                <a:srgbClr val="420000"/>
              </a:solidFill>
              <a:latin typeface="Arial" panose="020B0604020202020204" pitchFamily="34" charset="0"/>
              <a:cs typeface="Arial" panose="020B0604020202020204" pitchFamily="34" charset="0"/>
            </a:endParaRPr>
          </a:p>
          <a:p>
            <a:pPr algn="ctr">
              <a:lnSpc>
                <a:spcPct val="160000"/>
              </a:lnSpc>
              <a:buFontTx/>
              <a:buNone/>
            </a:pPr>
            <a:r>
              <a:rPr lang="it-IT" altLang="it-IT" dirty="0" smtClean="0">
                <a:solidFill>
                  <a:srgbClr val="420000"/>
                </a:solidFill>
                <a:latin typeface="Arial" panose="020B0604020202020204" pitchFamily="34" charset="0"/>
                <a:cs typeface="Arial" panose="020B0604020202020204" pitchFamily="34" charset="0"/>
              </a:rPr>
              <a:t>per </a:t>
            </a:r>
            <a:r>
              <a:rPr lang="it-IT" altLang="it-IT" dirty="0">
                <a:solidFill>
                  <a:srgbClr val="420000"/>
                </a:solidFill>
                <a:latin typeface="Arial" panose="020B0604020202020204" pitchFamily="34" charset="0"/>
                <a:cs typeface="Arial" panose="020B0604020202020204" pitchFamily="34" charset="0"/>
              </a:rPr>
              <a:t>sottolineare che la responsabilità dell’umanità </a:t>
            </a:r>
            <a:endParaRPr lang="it-IT" altLang="it-IT" dirty="0" smtClean="0">
              <a:solidFill>
                <a:srgbClr val="420000"/>
              </a:solidFill>
              <a:latin typeface="Arial" panose="020B0604020202020204" pitchFamily="34" charset="0"/>
              <a:cs typeface="Arial" panose="020B0604020202020204" pitchFamily="34" charset="0"/>
            </a:endParaRPr>
          </a:p>
          <a:p>
            <a:pPr algn="ctr">
              <a:lnSpc>
                <a:spcPct val="160000"/>
              </a:lnSpc>
              <a:buFontTx/>
              <a:buNone/>
            </a:pPr>
            <a:r>
              <a:rPr lang="it-IT" altLang="it-IT" dirty="0" smtClean="0">
                <a:solidFill>
                  <a:srgbClr val="420000"/>
                </a:solidFill>
                <a:latin typeface="Arial" panose="020B0604020202020204" pitchFamily="34" charset="0"/>
                <a:cs typeface="Arial" panose="020B0604020202020204" pitchFamily="34" charset="0"/>
              </a:rPr>
              <a:t>è </a:t>
            </a:r>
            <a:r>
              <a:rPr lang="it-IT" altLang="it-IT" dirty="0">
                <a:solidFill>
                  <a:srgbClr val="420000"/>
                </a:solidFill>
                <a:latin typeface="Arial" panose="020B0604020202020204" pitchFamily="34" charset="0"/>
                <a:cs typeface="Arial" panose="020B0604020202020204" pitchFamily="34" charset="0"/>
              </a:rPr>
              <a:t>di coltivare e custodire il creato, di perfezionarlo, migliorarlo, proteggerlo nell’ordine stabilito da Dio. </a:t>
            </a:r>
          </a:p>
          <a:p>
            <a:pPr algn="ctr">
              <a:lnSpc>
                <a:spcPct val="160000"/>
              </a:lnSpc>
              <a:buFontTx/>
              <a:buNone/>
            </a:pPr>
            <a:r>
              <a:rPr lang="it-IT" altLang="it-IT" dirty="0">
                <a:solidFill>
                  <a:srgbClr val="420000"/>
                </a:solidFill>
                <a:latin typeface="Arial" panose="020B0604020202020204" pitchFamily="34" charset="0"/>
                <a:cs typeface="Arial" panose="020B0604020202020204" pitchFamily="34" charset="0"/>
              </a:rPr>
              <a:t>Adamo davanti alla grandezza di Dio, </a:t>
            </a:r>
          </a:p>
          <a:p>
            <a:pPr algn="ctr">
              <a:lnSpc>
                <a:spcPct val="160000"/>
              </a:lnSpc>
              <a:buFontTx/>
              <a:buNone/>
            </a:pPr>
            <a:r>
              <a:rPr lang="it-IT" altLang="it-IT" dirty="0">
                <a:solidFill>
                  <a:srgbClr val="420000"/>
                </a:solidFill>
                <a:latin typeface="Arial" panose="020B0604020202020204" pitchFamily="34" charset="0"/>
                <a:cs typeface="Arial" panose="020B0604020202020204" pitchFamily="34" charset="0"/>
              </a:rPr>
              <a:t>si sente solo e molto piccolo. </a:t>
            </a:r>
            <a:endParaRPr lang="it-IT" altLang="it-IT"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3522" name="Rectangle 2" descr="Stampati"/>
          <p:cNvSpPr>
            <a:spLocks noGrp="1" noChangeArrowheads="1"/>
          </p:cNvSpPr>
          <p:nvPr>
            <p:ph type="body" idx="4294967295"/>
          </p:nvPr>
        </p:nvSpPr>
        <p:spPr>
          <a:xfrm>
            <a:off x="407368" y="261144"/>
            <a:ext cx="11377265" cy="6335713"/>
          </a:xfrm>
          <a:solidFill>
            <a:srgbClr val="FFFFE7"/>
          </a:solidFill>
          <a:ln>
            <a:solidFill>
              <a:srgbClr val="FF3300"/>
            </a:solidFill>
            <a:miter lim="800000"/>
            <a:headEnd/>
            <a:tailEnd/>
          </a:ln>
        </p:spPr>
        <p:txBody>
          <a:bodyPr>
            <a:normAutofit/>
          </a:bodyPr>
          <a:lstStyle/>
          <a:p>
            <a:pPr lvl="1">
              <a:lnSpc>
                <a:spcPct val="150000"/>
              </a:lnSpc>
              <a:buFontTx/>
              <a:buNone/>
            </a:pPr>
            <a:r>
              <a:rPr lang="it-IT" altLang="it-IT" sz="3200" dirty="0">
                <a:solidFill>
                  <a:srgbClr val="420000"/>
                </a:solidFill>
                <a:latin typeface="Arial" panose="020B0604020202020204" pitchFamily="34" charset="0"/>
                <a:cs typeface="Arial" panose="020B0604020202020204" pitchFamily="34" charset="0"/>
              </a:rPr>
              <a:t>Dio </a:t>
            </a:r>
            <a:r>
              <a:rPr lang="it-IT" altLang="it-IT" sz="3200" b="1" dirty="0">
                <a:solidFill>
                  <a:srgbClr val="420000"/>
                </a:solidFill>
                <a:latin typeface="Arial" panose="020B0604020202020204" pitchFamily="34" charset="0"/>
                <a:cs typeface="Arial" panose="020B0604020202020204" pitchFamily="34" charset="0"/>
              </a:rPr>
              <a:t>plasma</a:t>
            </a:r>
            <a:r>
              <a:rPr lang="it-IT" altLang="it-IT" sz="3200" dirty="0">
                <a:solidFill>
                  <a:srgbClr val="420000"/>
                </a:solidFill>
                <a:latin typeface="Arial" panose="020B0604020202020204" pitchFamily="34" charset="0"/>
                <a:cs typeface="Arial" panose="020B0604020202020204" pitchFamily="34" charset="0"/>
              </a:rPr>
              <a:t> (non crea) sulla </a:t>
            </a:r>
            <a:r>
              <a:rPr lang="it-IT" altLang="it-IT" sz="3200" b="1" u="sng" dirty="0">
                <a:solidFill>
                  <a:srgbClr val="FF0000"/>
                </a:solidFill>
                <a:latin typeface="Arial" panose="020B0604020202020204" pitchFamily="34" charset="0"/>
                <a:cs typeface="Arial" panose="020B0604020202020204" pitchFamily="34" charset="0"/>
              </a:rPr>
              <a:t>costola</a:t>
            </a:r>
            <a:r>
              <a:rPr lang="it-IT" altLang="it-IT" sz="3200" dirty="0">
                <a:solidFill>
                  <a:srgbClr val="420000"/>
                </a:solidFill>
                <a:latin typeface="Arial" panose="020B0604020202020204" pitchFamily="34" charset="0"/>
                <a:cs typeface="Arial" panose="020B0604020202020204" pitchFamily="34" charset="0"/>
              </a:rPr>
              <a:t> di Adamo la sua controfigura: la donna della stessa importanza dell’uomo. </a:t>
            </a:r>
          </a:p>
          <a:p>
            <a:pPr lvl="1">
              <a:lnSpc>
                <a:spcPct val="150000"/>
              </a:lnSpc>
              <a:buFontTx/>
              <a:buNone/>
            </a:pPr>
            <a:r>
              <a:rPr lang="it-IT" altLang="it-IT" sz="3200" dirty="0">
                <a:solidFill>
                  <a:srgbClr val="420000"/>
                </a:solidFill>
                <a:latin typeface="Arial" panose="020B0604020202020204" pitchFamily="34" charset="0"/>
                <a:cs typeface="Arial" panose="020B0604020202020204" pitchFamily="34" charset="0"/>
              </a:rPr>
              <a:t>La costola era anticamente il simbolo del “</a:t>
            </a:r>
            <a:r>
              <a:rPr lang="it-IT" altLang="it-IT" sz="3200" b="1" dirty="0">
                <a:solidFill>
                  <a:srgbClr val="FF0000"/>
                </a:solidFill>
                <a:latin typeface="Arial" panose="020B0604020202020204" pitchFamily="34" charset="0"/>
                <a:cs typeface="Arial" panose="020B0604020202020204" pitchFamily="34" charset="0"/>
              </a:rPr>
              <a:t>cuore</a:t>
            </a:r>
            <a:r>
              <a:rPr lang="it-IT" altLang="it-IT" sz="3200" dirty="0">
                <a:solidFill>
                  <a:srgbClr val="420000"/>
                </a:solidFill>
                <a:latin typeface="Arial" panose="020B0604020202020204" pitchFamily="34" charset="0"/>
                <a:cs typeface="Arial" panose="020B0604020202020204" pitchFamily="34" charset="0"/>
              </a:rPr>
              <a:t>” inteso come i sentimenti d’affetto umani, il simbolo dell’</a:t>
            </a:r>
            <a:r>
              <a:rPr lang="it-IT" altLang="it-IT" sz="3200" b="1" dirty="0">
                <a:solidFill>
                  <a:srgbClr val="420000"/>
                </a:solidFill>
                <a:latin typeface="Arial" panose="020B0604020202020204" pitchFamily="34" charset="0"/>
                <a:cs typeface="Arial" panose="020B0604020202020204" pitchFamily="34" charset="0"/>
              </a:rPr>
              <a:t>amore</a:t>
            </a:r>
            <a:r>
              <a:rPr lang="it-IT" altLang="it-IT" sz="3200" dirty="0">
                <a:solidFill>
                  <a:srgbClr val="420000"/>
                </a:solidFill>
                <a:latin typeface="Arial" panose="020B0604020202020204" pitchFamily="34" charset="0"/>
                <a:cs typeface="Arial" panose="020B0604020202020204" pitchFamily="34" charset="0"/>
              </a:rPr>
              <a:t>. </a:t>
            </a:r>
          </a:p>
        </p:txBody>
      </p:sp>
      <p:sp>
        <p:nvSpPr>
          <p:cNvPr id="363523" name="AutoShape 3"/>
          <p:cNvSpPr>
            <a:spLocks noChangeArrowheads="1"/>
          </p:cNvSpPr>
          <p:nvPr/>
        </p:nvSpPr>
        <p:spPr bwMode="auto">
          <a:xfrm>
            <a:off x="5448300" y="4868864"/>
            <a:ext cx="1295400" cy="1081087"/>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30000"/>
              </a:spcBef>
            </a:pPr>
            <a:r>
              <a:rPr lang="it-IT" altLang="it-IT" sz="1000" dirty="0">
                <a:solidFill>
                  <a:srgbClr val="000000"/>
                </a:solidFill>
              </a:rPr>
              <a:t>“la costola”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3523"/>
                                        </p:tgtEl>
                                        <p:attrNameLst>
                                          <p:attrName>style.visibility</p:attrName>
                                        </p:attrNameLst>
                                      </p:cBhvr>
                                      <p:to>
                                        <p:strVal val="visible"/>
                                      </p:to>
                                    </p:set>
                                    <p:animEffect transition="in" filter="fade">
                                      <p:cBhvr>
                                        <p:cTn id="7" dur="2000"/>
                                        <p:tgtEl>
                                          <p:spTgt spid="363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1" nodeType="clickEffect">
                                  <p:stCondLst>
                                    <p:cond delay="0"/>
                                  </p:stCondLst>
                                  <p:childTnLst>
                                    <p:animRot by="21600000">
                                      <p:cBhvr>
                                        <p:cTn id="11" dur="2000" fill="hold"/>
                                        <p:tgtEl>
                                          <p:spTgt spid="363523"/>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mph" presetSubtype="0" fill="hold" grpId="2" nodeType="clickEffect">
                                  <p:stCondLst>
                                    <p:cond delay="0"/>
                                  </p:stCondLst>
                                  <p:childTnLst>
                                    <p:animScale>
                                      <p:cBhvr>
                                        <p:cTn id="15" dur="2000" fill="hold"/>
                                        <p:tgtEl>
                                          <p:spTgt spid="363523"/>
                                        </p:tgtEl>
                                      </p:cBhvr>
                                      <p:by x="150000" y="15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mph" presetSubtype="0" fill="hold" grpId="3" nodeType="clickEffect">
                                  <p:stCondLst>
                                    <p:cond delay="0"/>
                                  </p:stCondLst>
                                  <p:childTnLst>
                                    <p:animRot by="21600000">
                                      <p:cBhvr>
                                        <p:cTn id="19" dur="2000" fill="hold"/>
                                        <p:tgtEl>
                                          <p:spTgt spid="363523"/>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mph" presetSubtype="0" fill="hold" grpId="4" nodeType="clickEffect">
                                  <p:stCondLst>
                                    <p:cond delay="0"/>
                                  </p:stCondLst>
                                  <p:childTnLst>
                                    <p:animScale>
                                      <p:cBhvr>
                                        <p:cTn id="23" dur="2000" fill="hold"/>
                                        <p:tgtEl>
                                          <p:spTgt spid="363523"/>
                                        </p:tgtEl>
                                      </p:cBhvr>
                                      <p:by x="150000" y="15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5" nodeType="clickEffect">
                                  <p:stCondLst>
                                    <p:cond delay="0"/>
                                  </p:stCondLst>
                                  <p:childTnLst>
                                    <p:animEffect transition="out" filter="fade">
                                      <p:cBhvr>
                                        <p:cTn id="27" dur="2000"/>
                                        <p:tgtEl>
                                          <p:spTgt spid="363523"/>
                                        </p:tgtEl>
                                      </p:cBhvr>
                                    </p:animEffect>
                                    <p:set>
                                      <p:cBhvr>
                                        <p:cTn id="28" dur="1" fill="hold">
                                          <p:stCondLst>
                                            <p:cond delay="1999"/>
                                          </p:stCondLst>
                                        </p:cTn>
                                        <p:tgtEl>
                                          <p:spTgt spid="3635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animBg="1"/>
      <p:bldP spid="363523" grpId="1" animBg="1"/>
      <p:bldP spid="363523" grpId="2" animBg="1"/>
      <p:bldP spid="363523" grpId="3" animBg="1"/>
      <p:bldP spid="363523" grpId="4" animBg="1"/>
      <p:bldP spid="363523" grpId="5"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body" idx="4294967295"/>
          </p:nvPr>
        </p:nvSpPr>
        <p:spPr>
          <a:xfrm>
            <a:off x="623392" y="260648"/>
            <a:ext cx="10153128" cy="908720"/>
          </a:xfrm>
          <a:solidFill>
            <a:srgbClr val="000000"/>
          </a:solidFill>
        </p:spPr>
        <p:txBody>
          <a:bodyPr>
            <a:normAutofit fontScale="85000" lnSpcReduction="10000"/>
          </a:bodyPr>
          <a:lstStyle/>
          <a:p>
            <a:r>
              <a:rPr lang="it-IT" altLang="it-IT" dirty="0">
                <a:solidFill>
                  <a:srgbClr val="FFFFBD"/>
                </a:solidFill>
                <a:latin typeface="Arial" panose="020B0604020202020204" pitchFamily="34" charset="0"/>
                <a:cs typeface="Arial" panose="020B0604020202020204" pitchFamily="34" charset="0"/>
              </a:rPr>
              <a:t>In principio</a:t>
            </a:r>
            <a:r>
              <a:rPr lang="it-IT" altLang="it-IT" dirty="0">
                <a:latin typeface="Arial" panose="020B0604020202020204" pitchFamily="34" charset="0"/>
                <a:cs typeface="Arial" panose="020B0604020202020204" pitchFamily="34" charset="0"/>
              </a:rPr>
              <a:t> </a:t>
            </a:r>
            <a:r>
              <a:rPr lang="it-IT" altLang="it-IT" i="1" dirty="0" err="1">
                <a:solidFill>
                  <a:srgbClr val="FF6600"/>
                </a:solidFill>
                <a:latin typeface="Arial" panose="020B0604020202020204" pitchFamily="34" charset="0"/>
                <a:cs typeface="Arial" panose="020B0604020202020204" pitchFamily="34" charset="0"/>
              </a:rPr>
              <a:t>Elohim</a:t>
            </a:r>
            <a:r>
              <a:rPr lang="it-IT" altLang="it-IT" dirty="0">
                <a:latin typeface="Arial" panose="020B0604020202020204" pitchFamily="34" charset="0"/>
                <a:cs typeface="Arial" panose="020B0604020202020204" pitchFamily="34" charset="0"/>
              </a:rPr>
              <a:t>  </a:t>
            </a:r>
            <a:r>
              <a:rPr lang="it-IT" altLang="it-IT" dirty="0">
                <a:solidFill>
                  <a:srgbClr val="FFFFBD"/>
                </a:solidFill>
                <a:latin typeface="Arial" panose="020B0604020202020204" pitchFamily="34" charset="0"/>
                <a:cs typeface="Arial" panose="020B0604020202020204" pitchFamily="34" charset="0"/>
              </a:rPr>
              <a:t>(il nome </a:t>
            </a:r>
            <a:r>
              <a:rPr lang="it-IT" altLang="it-IT" dirty="0" smtClean="0">
                <a:solidFill>
                  <a:srgbClr val="FFFFBD"/>
                </a:solidFill>
                <a:latin typeface="Arial" panose="020B0604020202020204" pitchFamily="34" charset="0"/>
                <a:cs typeface="Arial" panose="020B0604020202020204" pitchFamily="34" charset="0"/>
              </a:rPr>
              <a:t>di Dio qui usato)  creò </a:t>
            </a:r>
            <a:r>
              <a:rPr lang="it-IT" altLang="it-IT" dirty="0">
                <a:solidFill>
                  <a:srgbClr val="FFFFBD"/>
                </a:solidFill>
                <a:latin typeface="Arial" panose="020B0604020202020204" pitchFamily="34" charset="0"/>
                <a:cs typeface="Arial" panose="020B0604020202020204" pitchFamily="34" charset="0"/>
              </a:rPr>
              <a:t>il Cielo e la Terra? </a:t>
            </a:r>
          </a:p>
          <a:p>
            <a:r>
              <a:rPr lang="it-IT" altLang="it-IT" dirty="0">
                <a:solidFill>
                  <a:srgbClr val="FFFFBD"/>
                </a:solidFill>
                <a:latin typeface="Arial" panose="020B0604020202020204" pitchFamily="34" charset="0"/>
                <a:cs typeface="Arial" panose="020B0604020202020204" pitchFamily="34" charset="0"/>
              </a:rPr>
              <a:t>Esistevano già tutte le acque? Cos’è il </a:t>
            </a:r>
            <a:r>
              <a:rPr lang="it-IT" altLang="it-IT" dirty="0" smtClean="0">
                <a:solidFill>
                  <a:srgbClr val="FFFFBD"/>
                </a:solidFill>
                <a:latin typeface="Arial" panose="020B0604020202020204" pitchFamily="34" charset="0"/>
                <a:cs typeface="Arial" panose="020B0604020202020204" pitchFamily="34" charset="0"/>
              </a:rPr>
              <a:t>vento in un mare in burrasca?</a:t>
            </a:r>
            <a:endParaRPr lang="it-IT" altLang="it-IT" dirty="0">
              <a:solidFill>
                <a:srgbClr val="FFFFBD"/>
              </a:solidFill>
              <a:latin typeface="Arial" panose="020B0604020202020204" pitchFamily="34" charset="0"/>
              <a:cs typeface="Arial" panose="020B0604020202020204" pitchFamily="34" charset="0"/>
            </a:endParaRPr>
          </a:p>
        </p:txBody>
      </p:sp>
      <p:pic>
        <p:nvPicPr>
          <p:cNvPr id="266244" name="Picture 4" descr="Bibbia LDC Gen cap 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362076"/>
            <a:ext cx="7916862" cy="4875213"/>
          </a:xfrm>
          <a:prstGeom prst="rect">
            <a:avLst/>
          </a:prstGeom>
          <a:noFill/>
          <a:extLst>
            <a:ext uri="{909E8E84-426E-40DD-AFC4-6F175D3DCCD1}">
              <a14:hiddenFill xmlns:a14="http://schemas.microsoft.com/office/drawing/2010/main">
                <a:solidFill>
                  <a:srgbClr val="FFFFFF"/>
                </a:solidFill>
              </a14:hiddenFill>
            </a:ext>
          </a:extLst>
        </p:spPr>
      </p:pic>
      <p:pic>
        <p:nvPicPr>
          <p:cNvPr id="266245" name="Picture 5" descr="Bibbia LDC Gen cap 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341438"/>
            <a:ext cx="7916862" cy="487521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diritto 2"/>
          <p:cNvCxnSpPr/>
          <p:nvPr/>
        </p:nvCxnSpPr>
        <p:spPr>
          <a:xfrm>
            <a:off x="5015880" y="4653136"/>
            <a:ext cx="5760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p:nvCxnSpPr>
        <p:spPr>
          <a:xfrm>
            <a:off x="6096000" y="4653136"/>
            <a:ext cx="5760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7392144" y="4682391"/>
            <a:ext cx="5760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42">
                                            <p:txEl>
                                              <p:pRg st="0" end="0"/>
                                            </p:txEl>
                                          </p:spTgt>
                                        </p:tgtEl>
                                        <p:attrNameLst>
                                          <p:attrName>style.visibility</p:attrName>
                                        </p:attrNameLst>
                                      </p:cBhvr>
                                      <p:to>
                                        <p:strVal val="visible"/>
                                      </p:to>
                                    </p:set>
                                    <p:animEffect transition="in" filter="wipe(left)">
                                      <p:cBhvr>
                                        <p:cTn id="22" dur="2000"/>
                                        <p:tgtEl>
                                          <p:spTgt spid="26624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42">
                                            <p:txEl>
                                              <p:pRg st="1" end="1"/>
                                            </p:txEl>
                                          </p:spTgt>
                                        </p:tgtEl>
                                        <p:attrNameLst>
                                          <p:attrName>style.visibility</p:attrName>
                                        </p:attrNameLst>
                                      </p:cBhvr>
                                      <p:to>
                                        <p:strVal val="visible"/>
                                      </p:to>
                                    </p:set>
                                    <p:animEffect transition="in" filter="wipe(left)">
                                      <p:cBhvr>
                                        <p:cTn id="27" dur="2000"/>
                                        <p:tgtEl>
                                          <p:spTgt spid="2662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descr="Stampati"/>
          <p:cNvSpPr>
            <a:spLocks noGrp="1" noChangeArrowheads="1"/>
          </p:cNvSpPr>
          <p:nvPr>
            <p:ph type="body" idx="4294967295"/>
          </p:nvPr>
        </p:nvSpPr>
        <p:spPr>
          <a:xfrm>
            <a:off x="803412" y="261144"/>
            <a:ext cx="10585176" cy="6335713"/>
          </a:xfrm>
          <a:solidFill>
            <a:srgbClr val="FFFFE7"/>
          </a:solidFill>
          <a:ln>
            <a:solidFill>
              <a:srgbClr val="FF3300"/>
            </a:solidFill>
            <a:miter lim="800000"/>
            <a:headEnd/>
            <a:tailEnd/>
          </a:ln>
        </p:spPr>
        <p:txBody>
          <a:bodyPr>
            <a:normAutofit/>
          </a:bodyPr>
          <a:lstStyle/>
          <a:p>
            <a:pPr lvl="1" algn="ctr">
              <a:lnSpc>
                <a:spcPct val="140000"/>
              </a:lnSpc>
              <a:buFontTx/>
              <a:buNone/>
            </a:pPr>
            <a:r>
              <a:rPr lang="it-IT" altLang="it-IT" sz="2800" dirty="0">
                <a:solidFill>
                  <a:srgbClr val="420000"/>
                </a:solidFill>
                <a:latin typeface="Arial" panose="020B0604020202020204" pitchFamily="34" charset="0"/>
                <a:cs typeface="Arial" panose="020B0604020202020204" pitchFamily="34" charset="0"/>
              </a:rPr>
              <a:t>“</a:t>
            </a:r>
            <a:r>
              <a:rPr lang="it-IT" altLang="it-IT" sz="2800" b="1" dirty="0">
                <a:solidFill>
                  <a:srgbClr val="420000"/>
                </a:solidFill>
                <a:latin typeface="Arial" panose="020B0604020202020204" pitchFamily="34" charset="0"/>
                <a:cs typeface="Arial" panose="020B0604020202020204" pitchFamily="34" charset="0"/>
              </a:rPr>
              <a:t>Erano nudi e non provarono vergogna</a:t>
            </a:r>
            <a:r>
              <a:rPr lang="it-IT" altLang="it-IT" sz="2800" dirty="0">
                <a:solidFill>
                  <a:srgbClr val="420000"/>
                </a:solidFill>
                <a:latin typeface="Arial" panose="020B0604020202020204" pitchFamily="34" charset="0"/>
                <a:cs typeface="Arial" panose="020B0604020202020204" pitchFamily="34" charset="0"/>
              </a:rPr>
              <a:t>…”</a:t>
            </a:r>
          </a:p>
          <a:p>
            <a:pPr lvl="1">
              <a:lnSpc>
                <a:spcPct val="140000"/>
              </a:lnSpc>
              <a:buFontTx/>
              <a:buNone/>
            </a:pPr>
            <a:r>
              <a:rPr lang="it-IT" altLang="it-IT" sz="2800" dirty="0">
                <a:solidFill>
                  <a:srgbClr val="420000"/>
                </a:solidFill>
                <a:latin typeface="Arial" panose="020B0604020202020204" pitchFamily="34" charset="0"/>
                <a:cs typeface="Arial" panose="020B0604020202020204" pitchFamily="34" charset="0"/>
              </a:rPr>
              <a:t>Nudi significa ignudi, poveri….</a:t>
            </a:r>
          </a:p>
          <a:p>
            <a:pPr lvl="1">
              <a:lnSpc>
                <a:spcPct val="140000"/>
              </a:lnSpc>
              <a:buFontTx/>
              <a:buNone/>
            </a:pPr>
            <a:r>
              <a:rPr lang="it-IT" altLang="it-IT" sz="2800" dirty="0">
                <a:solidFill>
                  <a:srgbClr val="420000"/>
                </a:solidFill>
                <a:latin typeface="Arial" panose="020B0604020202020204" pitchFamily="34" charset="0"/>
                <a:cs typeface="Arial" panose="020B0604020202020204" pitchFamily="34" charset="0"/>
              </a:rPr>
              <a:t>Quando ci si ama non importa nulla se l’altro, o noi stessi, siamo molto poveri, ignudi davanti all’altro! </a:t>
            </a:r>
          </a:p>
          <a:p>
            <a:pPr lvl="1">
              <a:lnSpc>
                <a:spcPct val="140000"/>
              </a:lnSpc>
              <a:buFontTx/>
              <a:buNone/>
            </a:pPr>
            <a:r>
              <a:rPr lang="it-IT" altLang="it-IT" sz="2800" dirty="0">
                <a:solidFill>
                  <a:srgbClr val="420000"/>
                </a:solidFill>
                <a:latin typeface="Arial" panose="020B0604020202020204" pitchFamily="34" charset="0"/>
                <a:cs typeface="Arial" panose="020B0604020202020204" pitchFamily="34" charset="0"/>
              </a:rPr>
              <a:t>La gioia di sentirsi amati e amanti non dà mai sentimenti di vergogna o di imbarazzo dei propri limiti, della propria povertà.</a:t>
            </a:r>
          </a:p>
          <a:p>
            <a:pPr lvl="1">
              <a:lnSpc>
                <a:spcPct val="140000"/>
              </a:lnSpc>
              <a:buFontTx/>
              <a:buNone/>
            </a:pPr>
            <a:r>
              <a:rPr lang="it-IT" altLang="it-IT" sz="2800" dirty="0">
                <a:solidFill>
                  <a:srgbClr val="420000"/>
                </a:solidFill>
                <a:latin typeface="Arial" panose="020B0604020202020204" pitchFamily="34" charset="0"/>
                <a:cs typeface="Arial" panose="020B0604020202020204" pitchFamily="34" charset="0"/>
              </a:rPr>
              <a:t>Erano ignudi, poveri, solo di polvere pensante ma non avevano vergogna di essere tali: si amavano!</a:t>
            </a:r>
            <a:endParaRPr lang="it-IT" altLang="it-IT"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descr="Stampati"/>
          <p:cNvSpPr>
            <a:spLocks noGrp="1" noChangeArrowheads="1"/>
          </p:cNvSpPr>
          <p:nvPr>
            <p:ph type="body" idx="4294967295"/>
          </p:nvPr>
        </p:nvSpPr>
        <p:spPr>
          <a:xfrm>
            <a:off x="401706" y="584932"/>
            <a:ext cx="11388588" cy="5688136"/>
          </a:xfrm>
          <a:solidFill>
            <a:srgbClr val="FFFFE7"/>
          </a:solidFill>
          <a:ln>
            <a:solidFill>
              <a:srgbClr val="FF3300"/>
            </a:solidFill>
            <a:miter lim="800000"/>
            <a:headEnd/>
            <a:tailEnd/>
          </a:ln>
        </p:spPr>
        <p:txBody>
          <a:bodyPr>
            <a:normAutofit/>
          </a:bodyPr>
          <a:lstStyle/>
          <a:p>
            <a:pPr lvl="1">
              <a:lnSpc>
                <a:spcPct val="150000"/>
              </a:lnSpc>
              <a:buFontTx/>
              <a:buNone/>
            </a:pPr>
            <a:r>
              <a:rPr lang="it-IT" altLang="it-IT" sz="2600" dirty="0">
                <a:solidFill>
                  <a:srgbClr val="420000"/>
                </a:solidFill>
                <a:latin typeface="Arial" panose="020B0604020202020204" pitchFamily="34" charset="0"/>
                <a:cs typeface="Arial" panose="020B0604020202020204" pitchFamily="34" charset="0"/>
              </a:rPr>
              <a:t>La coppia umana vuole decidere da sola che cosa è bene e cosa è </a:t>
            </a:r>
            <a:r>
              <a:rPr lang="it-IT" altLang="it-IT" sz="2600" dirty="0" smtClean="0">
                <a:solidFill>
                  <a:srgbClr val="420000"/>
                </a:solidFill>
                <a:latin typeface="Arial" panose="020B0604020202020204" pitchFamily="34" charset="0"/>
                <a:cs typeface="Arial" panose="020B0604020202020204" pitchFamily="34" charset="0"/>
              </a:rPr>
              <a:t>male al posto di DIO, </a:t>
            </a:r>
            <a:r>
              <a:rPr lang="it-IT" altLang="it-IT" sz="2600" b="1" dirty="0">
                <a:solidFill>
                  <a:srgbClr val="420000"/>
                </a:solidFill>
                <a:latin typeface="Arial" panose="020B0604020202020204" pitchFamily="34" charset="0"/>
                <a:cs typeface="Arial" panose="020B0604020202020204" pitchFamily="34" charset="0"/>
              </a:rPr>
              <a:t>senza confrontarsi</a:t>
            </a:r>
            <a:r>
              <a:rPr lang="it-IT" altLang="it-IT" sz="2600" dirty="0">
                <a:solidFill>
                  <a:srgbClr val="420000"/>
                </a:solidFill>
                <a:latin typeface="Arial" panose="020B0604020202020204" pitchFamily="34" charset="0"/>
                <a:cs typeface="Arial" panose="020B0604020202020204" pitchFamily="34" charset="0"/>
              </a:rPr>
              <a:t> con il suo “plasmatore” Dio. </a:t>
            </a:r>
          </a:p>
          <a:p>
            <a:pPr lvl="1">
              <a:lnSpc>
                <a:spcPct val="150000"/>
              </a:lnSpc>
              <a:buFontTx/>
              <a:buNone/>
            </a:pPr>
            <a:r>
              <a:rPr lang="it-IT" altLang="it-IT" sz="2600" dirty="0">
                <a:solidFill>
                  <a:srgbClr val="420000"/>
                </a:solidFill>
                <a:latin typeface="Arial" panose="020B0604020202020204" pitchFamily="34" charset="0"/>
                <a:cs typeface="Arial" panose="020B0604020202020204" pitchFamily="34" charset="0"/>
              </a:rPr>
              <a:t>La coppia vuole essere </a:t>
            </a:r>
            <a:r>
              <a:rPr lang="it-IT" altLang="it-IT" sz="2600" b="1" dirty="0">
                <a:solidFill>
                  <a:srgbClr val="420000"/>
                </a:solidFill>
                <a:latin typeface="Arial" panose="020B0604020202020204" pitchFamily="34" charset="0"/>
                <a:cs typeface="Arial" panose="020B0604020202020204" pitchFamily="34" charset="0"/>
              </a:rPr>
              <a:t>come Dio </a:t>
            </a:r>
            <a:r>
              <a:rPr lang="it-IT" altLang="it-IT" sz="2600" dirty="0">
                <a:solidFill>
                  <a:srgbClr val="420000"/>
                </a:solidFill>
                <a:latin typeface="Arial" panose="020B0604020202020204" pitchFamily="34" charset="0"/>
                <a:cs typeface="Arial" panose="020B0604020202020204" pitchFamily="34" charset="0"/>
              </a:rPr>
              <a:t>fino a decidere al suo posto!</a:t>
            </a:r>
          </a:p>
          <a:p>
            <a:pPr lvl="1">
              <a:lnSpc>
                <a:spcPct val="150000"/>
              </a:lnSpc>
              <a:buFontTx/>
              <a:buNone/>
            </a:pPr>
            <a:r>
              <a:rPr lang="it-IT" altLang="it-IT" sz="2600" dirty="0">
                <a:solidFill>
                  <a:srgbClr val="420000"/>
                </a:solidFill>
                <a:latin typeface="Arial" panose="020B0604020202020204" pitchFamily="34" charset="0"/>
                <a:cs typeface="Arial" panose="020B0604020202020204" pitchFamily="34" charset="0"/>
              </a:rPr>
              <a:t>Quando non si ama si diventa egoisti, superbi, arroganti e presuntuosi (l’origine di tutti i mali). Davanti all’immensità di Dio ci si accorge della propria infinita povertà (nudità – ignudi). </a:t>
            </a:r>
          </a:p>
          <a:p>
            <a:pPr lvl="1">
              <a:lnSpc>
                <a:spcPct val="150000"/>
              </a:lnSpc>
              <a:buFontTx/>
              <a:buNone/>
            </a:pPr>
            <a:r>
              <a:rPr lang="it-IT" altLang="it-IT" sz="2600" dirty="0">
                <a:solidFill>
                  <a:srgbClr val="420000"/>
                </a:solidFill>
                <a:latin typeface="Arial" panose="020B0604020202020204" pitchFamily="34" charset="0"/>
                <a:cs typeface="Arial" panose="020B0604020202020204" pitchFamily="34" charset="0"/>
              </a:rPr>
              <a:t>La mancanza d’amore e il desiderio di superiorità origina la </a:t>
            </a:r>
            <a:r>
              <a:rPr lang="it-IT" altLang="it-IT" sz="2600" b="1" dirty="0">
                <a:solidFill>
                  <a:srgbClr val="420000"/>
                </a:solidFill>
                <a:latin typeface="Arial" panose="020B0604020202020204" pitchFamily="34" charset="0"/>
                <a:cs typeface="Arial" panose="020B0604020202020204" pitchFamily="34" charset="0"/>
              </a:rPr>
              <a:t>vergogna</a:t>
            </a:r>
            <a:r>
              <a:rPr lang="it-IT" altLang="it-IT" sz="2600" dirty="0">
                <a:solidFill>
                  <a:srgbClr val="420000"/>
                </a:solidFill>
                <a:latin typeface="Arial" panose="020B0604020202020204" pitchFamily="34" charset="0"/>
                <a:cs typeface="Arial" panose="020B0604020202020204" pitchFamily="34" charset="0"/>
              </a:rPr>
              <a:t> della propria povertà.</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descr="Stampati"/>
          <p:cNvSpPr>
            <a:spLocks noGrp="1" noChangeArrowheads="1"/>
          </p:cNvSpPr>
          <p:nvPr>
            <p:ph type="body" idx="4294967295"/>
          </p:nvPr>
        </p:nvSpPr>
        <p:spPr>
          <a:xfrm>
            <a:off x="401706" y="584932"/>
            <a:ext cx="11388588" cy="5688136"/>
          </a:xfrm>
          <a:solidFill>
            <a:srgbClr val="FFFFE7"/>
          </a:solidFill>
          <a:ln>
            <a:solidFill>
              <a:srgbClr val="FF3300"/>
            </a:solidFill>
            <a:miter lim="800000"/>
            <a:headEnd/>
            <a:tailEnd/>
          </a:ln>
        </p:spPr>
        <p:txBody>
          <a:bodyPr>
            <a:normAutofit/>
          </a:bodyPr>
          <a:lstStyle/>
          <a:p>
            <a:pPr lvl="1" algn="ctr">
              <a:lnSpc>
                <a:spcPct val="150000"/>
              </a:lnSpc>
              <a:buFontTx/>
              <a:buNone/>
            </a:pPr>
            <a:r>
              <a:rPr lang="it-IT" altLang="it-IT" sz="2600" dirty="0" smtClean="0">
                <a:solidFill>
                  <a:srgbClr val="420000"/>
                </a:solidFill>
                <a:latin typeface="Arial" panose="020B0604020202020204" pitchFamily="34" charset="0"/>
                <a:cs typeface="Arial" panose="020B0604020202020204" pitchFamily="34" charset="0"/>
              </a:rPr>
              <a:t>In SINTESI, questo «mito» della BIBBIA insegna che </a:t>
            </a:r>
          </a:p>
          <a:p>
            <a:pPr lvl="1" algn="ctr">
              <a:lnSpc>
                <a:spcPct val="150000"/>
              </a:lnSpc>
              <a:buFontTx/>
              <a:buNone/>
            </a:pPr>
            <a:r>
              <a:rPr lang="it-IT" altLang="it-IT" sz="2600" dirty="0" smtClean="0">
                <a:solidFill>
                  <a:srgbClr val="420000"/>
                </a:solidFill>
                <a:latin typeface="Arial" panose="020B0604020202020204" pitchFamily="34" charset="0"/>
                <a:cs typeface="Arial" panose="020B0604020202020204" pitchFamily="34" charset="0"/>
              </a:rPr>
              <a:t>L’UMANITÀ non è stata creata </a:t>
            </a:r>
          </a:p>
          <a:p>
            <a:pPr lvl="1" algn="ctr">
              <a:lnSpc>
                <a:spcPct val="150000"/>
              </a:lnSpc>
              <a:buFontTx/>
              <a:buNone/>
            </a:pPr>
            <a:r>
              <a:rPr lang="it-IT" altLang="it-IT" sz="2600" dirty="0" smtClean="0">
                <a:solidFill>
                  <a:srgbClr val="420000"/>
                </a:solidFill>
                <a:latin typeface="Arial" panose="020B0604020202020204" pitchFamily="34" charset="0"/>
                <a:cs typeface="Arial" panose="020B0604020202020204" pitchFamily="34" charset="0"/>
              </a:rPr>
              <a:t>per appropriarci in modo egoistico della Creazione, </a:t>
            </a:r>
          </a:p>
          <a:p>
            <a:pPr lvl="1" algn="ctr">
              <a:lnSpc>
                <a:spcPct val="150000"/>
              </a:lnSpc>
              <a:buFontTx/>
              <a:buNone/>
            </a:pPr>
            <a:r>
              <a:rPr lang="it-IT" altLang="it-IT" sz="2600" dirty="0" smtClean="0">
                <a:solidFill>
                  <a:srgbClr val="420000"/>
                </a:solidFill>
                <a:latin typeface="Arial" panose="020B0604020202020204" pitchFamily="34" charset="0"/>
                <a:cs typeface="Arial" panose="020B0604020202020204" pitchFamily="34" charset="0"/>
              </a:rPr>
              <a:t>ma per esserne il suo </a:t>
            </a:r>
            <a:r>
              <a:rPr lang="it-IT" altLang="it-IT" sz="2600" b="1" dirty="0" smtClean="0">
                <a:solidFill>
                  <a:srgbClr val="420000"/>
                </a:solidFill>
                <a:latin typeface="Arial" panose="020B0604020202020204" pitchFamily="34" charset="0"/>
                <a:cs typeface="Arial" panose="020B0604020202020204" pitchFamily="34" charset="0"/>
              </a:rPr>
              <a:t>GIARDINIERE</a:t>
            </a:r>
          </a:p>
          <a:p>
            <a:pPr lvl="1" algn="ctr">
              <a:lnSpc>
                <a:spcPct val="150000"/>
              </a:lnSpc>
              <a:buFontTx/>
              <a:buNone/>
            </a:pPr>
            <a:endParaRPr lang="it-IT" altLang="it-IT" sz="2600" dirty="0" smtClean="0">
              <a:solidFill>
                <a:srgbClr val="420000"/>
              </a:solidFill>
              <a:latin typeface="Arial" panose="020B0604020202020204" pitchFamily="34" charset="0"/>
              <a:cs typeface="Arial" panose="020B0604020202020204" pitchFamily="34" charset="0"/>
            </a:endParaRPr>
          </a:p>
          <a:p>
            <a:pPr lvl="1" algn="ctr">
              <a:lnSpc>
                <a:spcPct val="150000"/>
              </a:lnSpc>
              <a:buFontTx/>
              <a:buNone/>
            </a:pPr>
            <a:r>
              <a:rPr lang="it-IT" altLang="it-IT" sz="2600" dirty="0" smtClean="0">
                <a:solidFill>
                  <a:srgbClr val="420000"/>
                </a:solidFill>
                <a:latin typeface="Arial" panose="020B0604020202020204" pitchFamily="34" charset="0"/>
                <a:cs typeface="Arial" panose="020B0604020202020204" pitchFamily="34" charset="0"/>
              </a:rPr>
              <a:t>non per vivere la liberà assoluta </a:t>
            </a:r>
          </a:p>
          <a:p>
            <a:pPr lvl="1" algn="ctr">
              <a:lnSpc>
                <a:spcPct val="150000"/>
              </a:lnSpc>
              <a:buFontTx/>
              <a:buNone/>
            </a:pPr>
            <a:r>
              <a:rPr lang="it-IT" altLang="it-IT" sz="2600" dirty="0" smtClean="0">
                <a:solidFill>
                  <a:srgbClr val="420000"/>
                </a:solidFill>
                <a:latin typeface="Arial" panose="020B0604020202020204" pitchFamily="34" charset="0"/>
                <a:cs typeface="Arial" panose="020B0604020202020204" pitchFamily="34" charset="0"/>
              </a:rPr>
              <a:t>ma per </a:t>
            </a:r>
            <a:r>
              <a:rPr lang="it-IT" altLang="it-IT" sz="2600" b="1" dirty="0" smtClean="0">
                <a:solidFill>
                  <a:srgbClr val="420000"/>
                </a:solidFill>
                <a:latin typeface="Arial" panose="020B0604020202020204" pitchFamily="34" charset="0"/>
                <a:cs typeface="Arial" panose="020B0604020202020204" pitchFamily="34" charset="0"/>
              </a:rPr>
              <a:t>CONDIVIDERE</a:t>
            </a:r>
            <a:r>
              <a:rPr lang="it-IT" altLang="it-IT" sz="2600" dirty="0" smtClean="0">
                <a:solidFill>
                  <a:srgbClr val="420000"/>
                </a:solidFill>
                <a:latin typeface="Arial" panose="020B0604020202020204" pitchFamily="34" charset="0"/>
                <a:cs typeface="Arial" panose="020B0604020202020204" pitchFamily="34" charset="0"/>
              </a:rPr>
              <a:t> gioie e sofferenze (= per AMARE)</a:t>
            </a:r>
            <a:endParaRPr lang="it-IT" altLang="it-IT" sz="2600" dirty="0">
              <a:solidFill>
                <a:srgbClr val="42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53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descr="Stampati"/>
          <p:cNvSpPr>
            <a:spLocks noGrp="1" noChangeArrowheads="1"/>
          </p:cNvSpPr>
          <p:nvPr>
            <p:ph type="body" idx="4294967295"/>
          </p:nvPr>
        </p:nvSpPr>
        <p:spPr>
          <a:xfrm>
            <a:off x="938427" y="980766"/>
            <a:ext cx="10315146" cy="4896469"/>
          </a:xfrm>
          <a:solidFill>
            <a:srgbClr val="FFFFE7"/>
          </a:solidFill>
          <a:ln>
            <a:solidFill>
              <a:srgbClr val="FF3300"/>
            </a:solidFill>
            <a:miter lim="800000"/>
            <a:headEnd/>
            <a:tailEnd/>
          </a:ln>
        </p:spPr>
        <p:txBody>
          <a:bodyPr>
            <a:noAutofit/>
          </a:bodyPr>
          <a:lstStyle/>
          <a:p>
            <a:pPr lvl="1">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Nel significato della disobbedienza di essersi appropriato </a:t>
            </a:r>
            <a:endParaRPr lang="it-IT" altLang="it-IT" sz="2800" dirty="0" smtClean="0">
              <a:solidFill>
                <a:srgbClr val="420000"/>
              </a:solidFill>
              <a:latin typeface="Arial" panose="020B0604020202020204" pitchFamily="34" charset="0"/>
              <a:cs typeface="Arial" panose="020B0604020202020204" pitchFamily="34" charset="0"/>
            </a:endParaRPr>
          </a:p>
          <a:p>
            <a:pPr lvl="1">
              <a:lnSpc>
                <a:spcPct val="150000"/>
              </a:lnSpc>
              <a:buFontTx/>
              <a:buNone/>
            </a:pPr>
            <a:r>
              <a:rPr lang="it-IT" altLang="it-IT" sz="2800" dirty="0" smtClean="0">
                <a:solidFill>
                  <a:srgbClr val="420000"/>
                </a:solidFill>
                <a:latin typeface="Arial" panose="020B0604020202020204" pitchFamily="34" charset="0"/>
                <a:cs typeface="Arial" panose="020B0604020202020204" pitchFamily="34" charset="0"/>
              </a:rPr>
              <a:t>dell</a:t>
            </a:r>
            <a:r>
              <a:rPr lang="it-IT" altLang="it-IT" sz="2800" dirty="0">
                <a:solidFill>
                  <a:srgbClr val="420000"/>
                </a:solidFill>
                <a:latin typeface="Arial" panose="020B0604020202020204" pitchFamily="34" charset="0"/>
                <a:cs typeface="Arial" panose="020B0604020202020204" pitchFamily="34" charset="0"/>
              </a:rPr>
              <a:t>’ </a:t>
            </a:r>
            <a:r>
              <a:rPr lang="it-IT" altLang="it-IT" sz="2800" dirty="0" smtClean="0">
                <a:solidFill>
                  <a:srgbClr val="420000"/>
                </a:solidFill>
                <a:latin typeface="Arial" panose="020B0604020202020204" pitchFamily="34" charset="0"/>
                <a:cs typeface="Arial" panose="020B0604020202020204" pitchFamily="34" charset="0"/>
              </a:rPr>
              <a:t>«</a:t>
            </a:r>
            <a:r>
              <a:rPr lang="it-IT" altLang="it-IT" sz="2800" b="1" dirty="0" smtClean="0">
                <a:solidFill>
                  <a:srgbClr val="420000"/>
                </a:solidFill>
                <a:latin typeface="Arial" panose="020B0604020202020204" pitchFamily="34" charset="0"/>
                <a:cs typeface="Arial" panose="020B0604020202020204" pitchFamily="34" charset="0"/>
              </a:rPr>
              <a:t>albero</a:t>
            </a:r>
            <a:r>
              <a:rPr lang="it-IT" altLang="it-IT" sz="2800" dirty="0" smtClean="0">
                <a:solidFill>
                  <a:srgbClr val="420000"/>
                </a:solidFill>
                <a:latin typeface="Arial" panose="020B0604020202020204" pitchFamily="34" charset="0"/>
                <a:cs typeface="Arial" panose="020B0604020202020204" pitchFamily="34" charset="0"/>
              </a:rPr>
              <a:t>» </a:t>
            </a:r>
            <a:r>
              <a:rPr lang="it-IT" altLang="it-IT" sz="2800" dirty="0">
                <a:solidFill>
                  <a:srgbClr val="420000"/>
                </a:solidFill>
                <a:latin typeface="Arial" panose="020B0604020202020204" pitchFamily="34" charset="0"/>
                <a:cs typeface="Arial" panose="020B0604020202020204" pitchFamily="34" charset="0"/>
              </a:rPr>
              <a:t>della decisione del bene e del male, </a:t>
            </a:r>
          </a:p>
          <a:p>
            <a:pPr lvl="1">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la Bibbia </a:t>
            </a:r>
            <a:r>
              <a:rPr lang="it-IT" altLang="it-IT" sz="2800" b="1" dirty="0">
                <a:solidFill>
                  <a:srgbClr val="420000"/>
                </a:solidFill>
                <a:latin typeface="Arial" panose="020B0604020202020204" pitchFamily="34" charset="0"/>
                <a:cs typeface="Arial" panose="020B0604020202020204" pitchFamily="34" charset="0"/>
              </a:rPr>
              <a:t>insegna</a:t>
            </a:r>
            <a:r>
              <a:rPr lang="it-IT" altLang="it-IT" sz="2800" dirty="0">
                <a:solidFill>
                  <a:srgbClr val="420000"/>
                </a:solidFill>
                <a:latin typeface="Arial" panose="020B0604020202020204" pitchFamily="34" charset="0"/>
                <a:cs typeface="Arial" panose="020B0604020202020204" pitchFamily="34" charset="0"/>
              </a:rPr>
              <a:t> che l’origine di ogni cattiveria umana consiste nell’orgoglio, nella presunzione di poter vivere pensando solo a sé stessi egoisticamente senza confrontarsi con la volontà di Dio che è quella dell’amore.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descr="Stampati"/>
          <p:cNvSpPr>
            <a:spLocks noGrp="1" noChangeArrowheads="1"/>
          </p:cNvSpPr>
          <p:nvPr>
            <p:ph type="body" idx="4294967295"/>
          </p:nvPr>
        </p:nvSpPr>
        <p:spPr>
          <a:xfrm>
            <a:off x="695400" y="476672"/>
            <a:ext cx="10801200" cy="5904656"/>
          </a:xfrm>
          <a:solidFill>
            <a:srgbClr val="FFFFE7"/>
          </a:solidFill>
          <a:ln>
            <a:solidFill>
              <a:srgbClr val="FF3300"/>
            </a:solidFill>
            <a:miter lim="800000"/>
            <a:headEnd/>
            <a:tailEnd/>
          </a:ln>
        </p:spPr>
        <p:txBody>
          <a:bodyPr>
            <a:normAutofit fontScale="92500" lnSpcReduction="20000"/>
          </a:bodyPr>
          <a:lstStyle/>
          <a:p>
            <a:pPr algn="ctr">
              <a:lnSpc>
                <a:spcPct val="150000"/>
              </a:lnSpc>
              <a:buFontTx/>
              <a:buNone/>
            </a:pPr>
            <a:r>
              <a:rPr lang="it-IT" altLang="it-IT" sz="3600" b="1" dirty="0">
                <a:solidFill>
                  <a:srgbClr val="420000"/>
                </a:solidFill>
                <a:latin typeface="Arial" panose="020B0604020202020204" pitchFamily="34" charset="0"/>
                <a:cs typeface="Arial" panose="020B0604020202020204" pitchFamily="34" charset="0"/>
              </a:rPr>
              <a:t>Il serpente parlante</a:t>
            </a:r>
            <a:r>
              <a:rPr lang="it-IT" altLang="it-IT" sz="2800" dirty="0">
                <a:solidFill>
                  <a:srgbClr val="420000"/>
                </a:solidFill>
                <a:latin typeface="Arial" panose="020B0604020202020204" pitchFamily="34" charset="0"/>
                <a:cs typeface="Arial" panose="020B0604020202020204" pitchFamily="34" charset="0"/>
              </a:rPr>
              <a:t> </a:t>
            </a: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è il simbolo della </a:t>
            </a:r>
            <a:r>
              <a:rPr lang="it-IT" altLang="it-IT" sz="2800" b="1" u="sng" dirty="0">
                <a:solidFill>
                  <a:srgbClr val="420000"/>
                </a:solidFill>
                <a:latin typeface="Arial" panose="020B0604020202020204" pitchFamily="34" charset="0"/>
                <a:cs typeface="Arial" panose="020B0604020202020204" pitchFamily="34" charset="0"/>
              </a:rPr>
              <a:t>magia</a:t>
            </a:r>
            <a:r>
              <a:rPr lang="it-IT" altLang="it-IT" sz="2800" dirty="0">
                <a:solidFill>
                  <a:srgbClr val="420000"/>
                </a:solidFill>
                <a:latin typeface="Arial" panose="020B0604020202020204" pitchFamily="34" charset="0"/>
                <a:cs typeface="Arial" panose="020B0604020202020204" pitchFamily="34" charset="0"/>
              </a:rPr>
              <a:t> nell’antico Egitto </a:t>
            </a: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e sta ad indicare il desiderio dell’uomo </a:t>
            </a: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di dominare le leggi della natura al posto di Dio; </a:t>
            </a: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è anche il desiderio dell’uomo </a:t>
            </a: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di essere superiore a tutti </a:t>
            </a:r>
            <a:r>
              <a:rPr lang="it-IT" altLang="it-IT" sz="2800" b="1" u="sng" dirty="0">
                <a:solidFill>
                  <a:srgbClr val="420000"/>
                </a:solidFill>
                <a:latin typeface="Arial" panose="020B0604020202020204" pitchFamily="34" charset="0"/>
                <a:cs typeface="Arial" panose="020B0604020202020204" pitchFamily="34" charset="0"/>
              </a:rPr>
              <a:t>come Dio</a:t>
            </a:r>
            <a:r>
              <a:rPr lang="it-IT" altLang="it-IT" sz="2800" b="1" dirty="0">
                <a:solidFill>
                  <a:srgbClr val="420000"/>
                </a:solidFill>
                <a:latin typeface="Arial" panose="020B0604020202020204" pitchFamily="34" charset="0"/>
                <a:cs typeface="Arial" panose="020B0604020202020204" pitchFamily="34" charset="0"/>
              </a:rPr>
              <a:t> </a:t>
            </a:r>
            <a:r>
              <a:rPr lang="it-IT" altLang="it-IT" sz="2800" dirty="0">
                <a:solidFill>
                  <a:srgbClr val="420000"/>
                </a:solidFill>
                <a:latin typeface="Arial" panose="020B0604020202020204" pitchFamily="34" charset="0"/>
                <a:cs typeface="Arial" panose="020B0604020202020204" pitchFamily="34" charset="0"/>
              </a:rPr>
              <a:t>(come i maghi). </a:t>
            </a:r>
          </a:p>
          <a:p>
            <a:pPr>
              <a:lnSpc>
                <a:spcPct val="150000"/>
              </a:lnSpc>
              <a:buFontTx/>
              <a:buNone/>
            </a:pPr>
            <a:endParaRPr lang="it-IT" altLang="it-IT" sz="2800" dirty="0">
              <a:solidFill>
                <a:srgbClr val="420000"/>
              </a:solidFill>
              <a:latin typeface="Arial" panose="020B0604020202020204" pitchFamily="34" charset="0"/>
              <a:cs typeface="Arial" panose="020B0604020202020204" pitchFamily="34" charset="0"/>
            </a:endParaRP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L’uomo, per colpa di tale orgoglio e presunzione, </a:t>
            </a:r>
          </a:p>
          <a:p>
            <a:pPr algn="ctr">
              <a:lnSpc>
                <a:spcPct val="150000"/>
              </a:lnSpc>
              <a:buFontTx/>
              <a:buNone/>
            </a:pPr>
            <a:r>
              <a:rPr lang="it-IT" altLang="it-IT" sz="2800" dirty="0">
                <a:solidFill>
                  <a:srgbClr val="420000"/>
                </a:solidFill>
                <a:latin typeface="Arial" panose="020B0604020202020204" pitchFamily="34" charset="0"/>
                <a:cs typeface="Arial" panose="020B0604020202020204" pitchFamily="34" charset="0"/>
              </a:rPr>
              <a:t>soffre le difficoltà della vita perché </a:t>
            </a:r>
            <a:r>
              <a:rPr lang="it-IT" altLang="it-IT" sz="2800" b="1" dirty="0">
                <a:solidFill>
                  <a:srgbClr val="420000"/>
                </a:solidFill>
                <a:latin typeface="Arial" panose="020B0604020202020204" pitchFamily="34" charset="0"/>
                <a:cs typeface="Arial" panose="020B0604020202020204" pitchFamily="34" charset="0"/>
              </a:rPr>
              <a:t>l’uomo non è Dio</a:t>
            </a:r>
            <a:r>
              <a:rPr lang="it-IT" altLang="it-IT" sz="2800" dirty="0">
                <a:solidFill>
                  <a:srgbClr val="42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descr="Stampati"/>
          <p:cNvSpPr>
            <a:spLocks noGrp="1" noChangeArrowheads="1"/>
          </p:cNvSpPr>
          <p:nvPr>
            <p:ph type="body" idx="4294967295"/>
          </p:nvPr>
        </p:nvSpPr>
        <p:spPr>
          <a:xfrm>
            <a:off x="587388" y="584932"/>
            <a:ext cx="11017224" cy="5688136"/>
          </a:xfrm>
          <a:solidFill>
            <a:srgbClr val="FFFFE7"/>
          </a:solidFill>
          <a:ln>
            <a:solidFill>
              <a:srgbClr val="FF3300"/>
            </a:solidFill>
            <a:miter lim="800000"/>
            <a:headEnd/>
            <a:tailEnd/>
          </a:ln>
        </p:spPr>
        <p:txBody>
          <a:bodyPr>
            <a:normAutofit/>
          </a:bodyPr>
          <a:lstStyle/>
          <a:p>
            <a:pPr lvl="1">
              <a:lnSpc>
                <a:spcPct val="140000"/>
              </a:lnSpc>
              <a:buFontTx/>
              <a:buNone/>
            </a:pPr>
            <a:r>
              <a:rPr lang="it-IT" altLang="it-IT" sz="2800" dirty="0">
                <a:solidFill>
                  <a:srgbClr val="420000"/>
                </a:solidFill>
                <a:latin typeface="Arial" panose="020B0604020202020204" pitchFamily="34" charset="0"/>
                <a:cs typeface="Arial" panose="020B0604020202020204" pitchFamily="34" charset="0"/>
              </a:rPr>
              <a:t>La conseguenza è la </a:t>
            </a:r>
            <a:r>
              <a:rPr lang="it-IT" altLang="it-IT" sz="2800" b="1" dirty="0">
                <a:solidFill>
                  <a:srgbClr val="420000"/>
                </a:solidFill>
                <a:latin typeface="Arial" panose="020B0604020202020204" pitchFamily="34" charset="0"/>
                <a:cs typeface="Arial" panose="020B0604020202020204" pitchFamily="34" charset="0"/>
              </a:rPr>
              <a:t>morte della felicità spirituale</a:t>
            </a:r>
            <a:r>
              <a:rPr lang="it-IT" altLang="it-IT" sz="2800" dirty="0">
                <a:solidFill>
                  <a:srgbClr val="420000"/>
                </a:solidFill>
                <a:latin typeface="Arial" panose="020B0604020202020204" pitchFamily="34" charset="0"/>
                <a:cs typeface="Arial" panose="020B0604020202020204" pitchFamily="34" charset="0"/>
              </a:rPr>
              <a:t>: quella di essere in comunione (alleato, partner, collaboratore) con il suo creatore “plasmatore”. </a:t>
            </a:r>
          </a:p>
          <a:p>
            <a:pPr lvl="1">
              <a:lnSpc>
                <a:spcPct val="140000"/>
              </a:lnSpc>
              <a:buFontTx/>
              <a:buNone/>
            </a:pPr>
            <a:r>
              <a:rPr lang="it-IT" altLang="it-IT" sz="2800" dirty="0">
                <a:solidFill>
                  <a:srgbClr val="420000"/>
                </a:solidFill>
                <a:latin typeface="Arial" panose="020B0604020202020204" pitchFamily="34" charset="0"/>
                <a:cs typeface="Arial" panose="020B0604020202020204" pitchFamily="34" charset="0"/>
              </a:rPr>
              <a:t>Nella Bibbia Dio ama l’uomo e gli dà la libertà di scegliere </a:t>
            </a:r>
            <a:endParaRPr lang="it-IT" altLang="it-IT" sz="2800" dirty="0" smtClean="0">
              <a:solidFill>
                <a:srgbClr val="420000"/>
              </a:solidFill>
              <a:latin typeface="Arial" panose="020B0604020202020204" pitchFamily="34" charset="0"/>
              <a:cs typeface="Arial" panose="020B0604020202020204" pitchFamily="34" charset="0"/>
            </a:endParaRPr>
          </a:p>
          <a:p>
            <a:pPr lvl="1">
              <a:lnSpc>
                <a:spcPct val="140000"/>
              </a:lnSpc>
              <a:buFontTx/>
              <a:buNone/>
            </a:pPr>
            <a:r>
              <a:rPr lang="it-IT" altLang="it-IT" sz="2800" dirty="0" smtClean="0">
                <a:solidFill>
                  <a:srgbClr val="420000"/>
                </a:solidFill>
                <a:latin typeface="Arial" panose="020B0604020202020204" pitchFamily="34" charset="0"/>
                <a:cs typeface="Arial" panose="020B0604020202020204" pitchFamily="34" charset="0"/>
              </a:rPr>
              <a:t>se </a:t>
            </a:r>
            <a:r>
              <a:rPr lang="it-IT" altLang="it-IT" sz="2800" dirty="0">
                <a:solidFill>
                  <a:srgbClr val="420000"/>
                </a:solidFill>
                <a:latin typeface="Arial" panose="020B0604020202020204" pitchFamily="34" charset="0"/>
                <a:cs typeface="Arial" panose="020B0604020202020204" pitchFamily="34" charset="0"/>
              </a:rPr>
              <a:t>continuare ad essere felice in armonia con il suo Creatore, oppure di soffrire a causa dell’orgoglio e della superbia. </a:t>
            </a:r>
          </a:p>
          <a:p>
            <a:pPr lvl="1">
              <a:lnSpc>
                <a:spcPct val="140000"/>
              </a:lnSpc>
              <a:buFontTx/>
              <a:buNone/>
            </a:pPr>
            <a:r>
              <a:rPr lang="it-IT" altLang="it-IT" sz="2800" dirty="0">
                <a:solidFill>
                  <a:srgbClr val="420000"/>
                </a:solidFill>
                <a:latin typeface="Arial" panose="020B0604020202020204" pitchFamily="34" charset="0"/>
                <a:cs typeface="Arial" panose="020B0604020202020204" pitchFamily="34" charset="0"/>
              </a:rPr>
              <a:t>L’origine di tutti i mali dell’umanità (il peccato originale che origina gli altri mali) è l’egoismo, la superbia, </a:t>
            </a:r>
            <a:r>
              <a:rPr lang="it-IT" altLang="it-IT" sz="2800" b="1" dirty="0">
                <a:solidFill>
                  <a:srgbClr val="420000"/>
                </a:solidFill>
                <a:latin typeface="Arial" panose="020B0604020202020204" pitchFamily="34" charset="0"/>
                <a:cs typeface="Arial" panose="020B0604020202020204" pitchFamily="34" charset="0"/>
              </a:rPr>
              <a:t>il sostituirsi a Dio</a:t>
            </a:r>
            <a:r>
              <a:rPr lang="it-IT" altLang="it-IT" sz="2800" dirty="0">
                <a:solidFill>
                  <a:srgbClr val="42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a:xfrm>
            <a:off x="1127448" y="1106984"/>
            <a:ext cx="9937104" cy="4644033"/>
          </a:xfrm>
          <a:solidFill>
            <a:srgbClr val="FFFFCC"/>
          </a:solidFill>
          <a:ln w="76200">
            <a:solidFill>
              <a:srgbClr val="FF3300"/>
            </a:solidFill>
            <a:miter lim="800000"/>
            <a:headEnd/>
            <a:tailEnd/>
          </a:ln>
        </p:spPr>
        <p:txBody>
          <a:bodyPr>
            <a:normAutofit/>
          </a:bodyPr>
          <a:lstStyle/>
          <a:p>
            <a:pPr algn="ctr">
              <a:lnSpc>
                <a:spcPct val="150000"/>
              </a:lnSpc>
            </a:pPr>
            <a:r>
              <a:rPr lang="it-IT" altLang="it-IT" sz="2400" b="1" dirty="0">
                <a:solidFill>
                  <a:srgbClr val="420000"/>
                </a:solidFill>
                <a:latin typeface="Arial" panose="020B0604020202020204" pitchFamily="34" charset="0"/>
                <a:cs typeface="Arial" panose="020B0604020202020204" pitchFamily="34" charset="0"/>
              </a:rPr>
              <a:t/>
            </a:r>
            <a:br>
              <a:rPr lang="it-IT" altLang="it-IT" sz="2400" b="1" dirty="0">
                <a:solidFill>
                  <a:srgbClr val="420000"/>
                </a:solidFill>
                <a:latin typeface="Arial" panose="020B0604020202020204" pitchFamily="34" charset="0"/>
                <a:cs typeface="Arial" panose="020B0604020202020204" pitchFamily="34" charset="0"/>
              </a:rPr>
            </a:br>
            <a:r>
              <a:rPr lang="it-IT" altLang="it-IT" sz="2400" b="1" dirty="0" smtClean="0">
                <a:solidFill>
                  <a:srgbClr val="420000"/>
                </a:solidFill>
                <a:latin typeface="Arial" panose="020B0604020202020204" pitchFamily="34" charset="0"/>
                <a:cs typeface="Arial" panose="020B0604020202020204" pitchFamily="34" charset="0"/>
              </a:rPr>
              <a:t>15 </a:t>
            </a:r>
            <a:r>
              <a:rPr lang="it-IT" altLang="it-IT" sz="2400" b="1" dirty="0">
                <a:solidFill>
                  <a:srgbClr val="420000"/>
                </a:solidFill>
                <a:latin typeface="Arial" panose="020B0604020202020204" pitchFamily="34" charset="0"/>
                <a:cs typeface="Arial" panose="020B0604020202020204" pitchFamily="34" charset="0"/>
              </a:rPr>
              <a:t>domande e risposte </a:t>
            </a:r>
            <a:r>
              <a:rPr lang="it-IT" altLang="it-IT" sz="2400" b="1" dirty="0" smtClean="0">
                <a:solidFill>
                  <a:srgbClr val="420000"/>
                </a:solidFill>
                <a:latin typeface="Arial" panose="020B0604020202020204" pitchFamily="34" charset="0"/>
                <a:cs typeface="Arial" panose="020B0604020202020204" pitchFamily="34" charset="0"/>
              </a:rPr>
              <a:t>come </a:t>
            </a:r>
            <a:r>
              <a:rPr lang="it-IT" altLang="it-IT" sz="2400" b="1" dirty="0">
                <a:solidFill>
                  <a:srgbClr val="420000"/>
                </a:solidFill>
                <a:latin typeface="Arial" panose="020B0604020202020204" pitchFamily="34" charset="0"/>
                <a:cs typeface="Arial" panose="020B0604020202020204" pitchFamily="34" charset="0"/>
              </a:rPr>
              <a:t>test verifica</a:t>
            </a:r>
            <a:br>
              <a:rPr lang="it-IT" altLang="it-IT" sz="2400" b="1" dirty="0">
                <a:solidFill>
                  <a:srgbClr val="420000"/>
                </a:solidFill>
                <a:latin typeface="Arial" panose="020B0604020202020204" pitchFamily="34" charset="0"/>
                <a:cs typeface="Arial" panose="020B0604020202020204" pitchFamily="34" charset="0"/>
              </a:rPr>
            </a:br>
            <a:r>
              <a:rPr lang="it-IT" altLang="it-IT" sz="2400" b="1" dirty="0">
                <a:solidFill>
                  <a:srgbClr val="420000"/>
                </a:solidFill>
                <a:latin typeface="Arial" panose="020B0604020202020204" pitchFamily="34" charset="0"/>
                <a:cs typeface="Arial" panose="020B0604020202020204" pitchFamily="34" charset="0"/>
              </a:rPr>
              <a:t/>
            </a:r>
            <a:br>
              <a:rPr lang="it-IT" altLang="it-IT" sz="2400" b="1" dirty="0">
                <a:solidFill>
                  <a:srgbClr val="420000"/>
                </a:solidFill>
                <a:latin typeface="Arial" panose="020B0604020202020204" pitchFamily="34" charset="0"/>
                <a:cs typeface="Arial" panose="020B0604020202020204" pitchFamily="34" charset="0"/>
              </a:rPr>
            </a:br>
            <a:endParaRPr lang="it-IT" altLang="it-IT" sz="1800" dirty="0">
              <a:solidFill>
                <a:srgbClr val="42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idx="4294967295"/>
          </p:nvPr>
        </p:nvSpPr>
        <p:spPr>
          <a:xfrm>
            <a:off x="707927" y="581819"/>
            <a:ext cx="10776147" cy="5694362"/>
          </a:xfrm>
          <a:solidFill>
            <a:srgbClr val="FFFFCC"/>
          </a:solidFill>
          <a:ln w="57150">
            <a:solidFill>
              <a:srgbClr val="FF3300"/>
            </a:solidFill>
            <a:miter lim="800000"/>
            <a:headEnd/>
            <a:tailEnd/>
          </a:ln>
        </p:spPr>
        <p:txBody>
          <a:bodyPr/>
          <a:lstStyle/>
          <a:p>
            <a:pPr marL="609600" indent="-609600">
              <a:buNone/>
            </a:pPr>
            <a:endParaRPr lang="it-IT" altLang="it-IT" sz="2800" b="1" dirty="0" smtClean="0">
              <a:solidFill>
                <a:srgbClr val="420000"/>
              </a:solidFill>
            </a:endParaRPr>
          </a:p>
          <a:p>
            <a:pPr marL="609600" indent="-609600">
              <a:buNone/>
            </a:pPr>
            <a:r>
              <a:rPr lang="it-IT" altLang="it-IT" sz="2800" b="1" dirty="0" smtClean="0">
                <a:solidFill>
                  <a:srgbClr val="420000"/>
                </a:solidFill>
                <a:latin typeface="Arial" panose="020B0604020202020204" pitchFamily="34" charset="0"/>
                <a:cs typeface="Arial" panose="020B0604020202020204" pitchFamily="34" charset="0"/>
              </a:rPr>
              <a:t>01 </a:t>
            </a:r>
            <a:r>
              <a:rPr lang="it-IT" altLang="it-IT" sz="2800" b="1" dirty="0">
                <a:solidFill>
                  <a:srgbClr val="420000"/>
                </a:solidFill>
                <a:latin typeface="Arial" panose="020B0604020202020204" pitchFamily="34" charset="0"/>
                <a:cs typeface="Arial" panose="020B0604020202020204" pitchFamily="34" charset="0"/>
              </a:rPr>
              <a:t>- In che cosa consiste l’intelligenza umana?</a:t>
            </a:r>
            <a:endParaRPr lang="it-IT" altLang="it-IT" sz="2800" dirty="0">
              <a:solidFill>
                <a:srgbClr val="420000"/>
              </a:solidFill>
              <a:latin typeface="Arial" panose="020B0604020202020204" pitchFamily="34" charset="0"/>
              <a:cs typeface="Arial" panose="020B0604020202020204" pitchFamily="34" charset="0"/>
            </a:endParaRPr>
          </a:p>
          <a:p>
            <a:pPr marL="609600" indent="-609600"/>
            <a:endParaRPr lang="it-IT" altLang="it-IT" sz="2800" dirty="0">
              <a:solidFill>
                <a:srgbClr val="420000"/>
              </a:solidFill>
              <a:latin typeface="Arial" panose="020B0604020202020204" pitchFamily="34" charset="0"/>
              <a:cs typeface="Arial" panose="020B0604020202020204" pitchFamily="34" charset="0"/>
            </a:endParaRPr>
          </a:p>
          <a:p>
            <a:pPr marL="609600" indent="-609600">
              <a:lnSpc>
                <a:spcPct val="130000"/>
              </a:lnSpc>
            </a:pPr>
            <a:r>
              <a:rPr lang="it-IT" altLang="it-IT" sz="2800" dirty="0">
                <a:solidFill>
                  <a:srgbClr val="420000"/>
                </a:solidFill>
                <a:latin typeface="Arial" panose="020B0604020202020204" pitchFamily="34" charset="0"/>
                <a:cs typeface="Arial" panose="020B0604020202020204" pitchFamily="34" charset="0"/>
              </a:rPr>
              <a:t>E’ la capacità dell’uomo di meravigliarsi, di porsi le domande, di tentare delle risposte. </a:t>
            </a:r>
            <a:endParaRPr lang="it-IT" altLang="it-IT" sz="2800" dirty="0" smtClean="0">
              <a:solidFill>
                <a:srgbClr val="420000"/>
              </a:solidFill>
              <a:latin typeface="Arial" panose="020B0604020202020204" pitchFamily="34" charset="0"/>
              <a:cs typeface="Arial" panose="020B0604020202020204" pitchFamily="34" charset="0"/>
            </a:endParaRPr>
          </a:p>
          <a:p>
            <a:pPr marL="457200" lvl="1" indent="0">
              <a:lnSpc>
                <a:spcPct val="130000"/>
              </a:lnSpc>
              <a:buNone/>
            </a:pPr>
            <a:r>
              <a:rPr lang="it-IT" altLang="it-IT" dirty="0">
                <a:solidFill>
                  <a:srgbClr val="420000"/>
                </a:solidFill>
                <a:latin typeface="Arial" panose="020B0604020202020204" pitchFamily="34" charset="0"/>
                <a:cs typeface="Arial" panose="020B0604020202020204" pitchFamily="34" charset="0"/>
              </a:rPr>
              <a:t> </a:t>
            </a:r>
            <a:r>
              <a:rPr lang="it-IT" altLang="it-IT" dirty="0" smtClean="0">
                <a:solidFill>
                  <a:srgbClr val="420000"/>
                </a:solidFill>
                <a:latin typeface="Arial" panose="020B0604020202020204" pitchFamily="34" charset="0"/>
                <a:cs typeface="Arial" panose="020B0604020202020204" pitchFamily="34" charset="0"/>
              </a:rPr>
              <a:t>Aristotele </a:t>
            </a:r>
            <a:r>
              <a:rPr lang="it-IT" altLang="it-IT" dirty="0">
                <a:solidFill>
                  <a:srgbClr val="420000"/>
                </a:solidFill>
                <a:latin typeface="Arial" panose="020B0604020202020204" pitchFamily="34" charset="0"/>
                <a:cs typeface="Arial" panose="020B0604020202020204" pitchFamily="34" charset="0"/>
              </a:rPr>
              <a:t>disse che la Sapienza nasce dalla meraviglia che suscita le domande e il desiderio di rispondere.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2323">
                                            <p:txEl>
                                              <p:pRg st="1" end="1"/>
                                            </p:txEl>
                                          </p:spTgt>
                                        </p:tgtEl>
                                        <p:attrNameLst>
                                          <p:attrName>style.visibility</p:attrName>
                                        </p:attrNameLst>
                                      </p:cBhvr>
                                      <p:to>
                                        <p:strVal val="visible"/>
                                      </p:to>
                                    </p:set>
                                    <p:animEffect transition="in" filter="wipe(left)">
                                      <p:cBhvr>
                                        <p:cTn id="7" dur="1250"/>
                                        <p:tgtEl>
                                          <p:spTgt spid="3123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12323">
                                            <p:txEl>
                                              <p:pRg st="3" end="3"/>
                                            </p:txEl>
                                          </p:spTgt>
                                        </p:tgtEl>
                                        <p:attrNameLst>
                                          <p:attrName>style.visibility</p:attrName>
                                        </p:attrNameLst>
                                      </p:cBhvr>
                                      <p:to>
                                        <p:strVal val="visible"/>
                                      </p:to>
                                    </p:set>
                                    <p:animEffect transition="in" filter="fade">
                                      <p:cBhvr>
                                        <p:cTn id="12" dur="1000"/>
                                        <p:tgtEl>
                                          <p:spTgt spid="312323">
                                            <p:txEl>
                                              <p:pRg st="3" end="3"/>
                                            </p:txEl>
                                          </p:spTgt>
                                        </p:tgtEl>
                                      </p:cBhvr>
                                    </p:animEffect>
                                    <p:anim calcmode="lin" valueType="num">
                                      <p:cBhvr>
                                        <p:cTn id="13" dur="1000" fill="hold"/>
                                        <p:tgtEl>
                                          <p:spTgt spid="31232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123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12323">
                                            <p:txEl>
                                              <p:pRg st="4" end="4"/>
                                            </p:txEl>
                                          </p:spTgt>
                                        </p:tgtEl>
                                        <p:attrNameLst>
                                          <p:attrName>style.visibility</p:attrName>
                                        </p:attrNameLst>
                                      </p:cBhvr>
                                      <p:to>
                                        <p:strVal val="visible"/>
                                      </p:to>
                                    </p:set>
                                    <p:animEffect transition="in" filter="fade">
                                      <p:cBhvr>
                                        <p:cTn id="19" dur="1000"/>
                                        <p:tgtEl>
                                          <p:spTgt spid="312323">
                                            <p:txEl>
                                              <p:pRg st="4" end="4"/>
                                            </p:txEl>
                                          </p:spTgt>
                                        </p:tgtEl>
                                      </p:cBhvr>
                                    </p:animEffect>
                                    <p:anim calcmode="lin" valueType="num">
                                      <p:cBhvr>
                                        <p:cTn id="20" dur="1000" fill="hold"/>
                                        <p:tgtEl>
                                          <p:spTgt spid="31232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123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idx="1"/>
          </p:nvPr>
        </p:nvSpPr>
        <p:spPr>
          <a:xfrm>
            <a:off x="479376" y="581818"/>
            <a:ext cx="11233248" cy="5943525"/>
          </a:xfrm>
          <a:solidFill>
            <a:srgbClr val="FFFFCC"/>
          </a:solidFill>
          <a:ln w="38100">
            <a:solidFill>
              <a:srgbClr val="FF3300"/>
            </a:solidFill>
            <a:miter lim="800000"/>
            <a:headEnd/>
            <a:tailEnd/>
          </a:ln>
        </p:spPr>
        <p:txBody>
          <a:bodyPr>
            <a:normAutofit/>
          </a:bodyPr>
          <a:lstStyle/>
          <a:p>
            <a:pPr marL="609600" indent="-609600">
              <a:buNone/>
            </a:pPr>
            <a:endParaRPr lang="it-IT" altLang="it-IT" sz="2800" b="1" dirty="0" smtClean="0">
              <a:solidFill>
                <a:srgbClr val="420000"/>
              </a:solidFill>
              <a:latin typeface="Arial" panose="020B0604020202020204" pitchFamily="34" charset="0"/>
              <a:cs typeface="Arial" panose="020B0604020202020204" pitchFamily="34" charset="0"/>
            </a:endParaRPr>
          </a:p>
          <a:p>
            <a:pPr marL="609600" indent="-609600">
              <a:buNone/>
            </a:pPr>
            <a:r>
              <a:rPr lang="it-IT" altLang="it-IT" sz="2800" b="1" dirty="0" smtClean="0">
                <a:solidFill>
                  <a:srgbClr val="420000"/>
                </a:solidFill>
                <a:latin typeface="Arial" panose="020B0604020202020204" pitchFamily="34" charset="0"/>
                <a:cs typeface="Arial" panose="020B0604020202020204" pitchFamily="34" charset="0"/>
              </a:rPr>
              <a:t>02 </a:t>
            </a:r>
            <a:r>
              <a:rPr lang="it-IT" altLang="it-IT" sz="2800" b="1" dirty="0">
                <a:solidFill>
                  <a:srgbClr val="420000"/>
                </a:solidFill>
                <a:latin typeface="Arial" panose="020B0604020202020204" pitchFamily="34" charset="0"/>
                <a:cs typeface="Arial" panose="020B0604020202020204" pitchFamily="34" charset="0"/>
              </a:rPr>
              <a:t>- Quali sono le categorie di domande?</a:t>
            </a:r>
            <a:endParaRPr lang="it-IT" altLang="it-IT" sz="2800" dirty="0">
              <a:solidFill>
                <a:srgbClr val="420000"/>
              </a:solidFill>
              <a:latin typeface="Arial" panose="020B0604020202020204" pitchFamily="34" charset="0"/>
              <a:cs typeface="Arial" panose="020B0604020202020204" pitchFamily="34" charset="0"/>
            </a:endParaRPr>
          </a:p>
          <a:p>
            <a:pPr marL="609600" indent="-609600"/>
            <a:endParaRPr lang="it-IT" altLang="it-IT" sz="2800" dirty="0">
              <a:solidFill>
                <a:srgbClr val="420000"/>
              </a:solidFill>
              <a:latin typeface="Arial" panose="020B0604020202020204" pitchFamily="34" charset="0"/>
              <a:cs typeface="Arial" panose="020B0604020202020204" pitchFamily="34" charset="0"/>
            </a:endParaRPr>
          </a:p>
          <a:p>
            <a:pPr lvl="1">
              <a:lnSpc>
                <a:spcPct val="150000"/>
              </a:lnSpc>
            </a:pPr>
            <a:r>
              <a:rPr lang="it-IT" sz="2600" dirty="0" smtClean="0">
                <a:latin typeface="Arial" panose="020B0604020202020204" pitchFamily="34" charset="0"/>
                <a:cs typeface="Arial" panose="020B0604020202020204" pitchFamily="34" charset="0"/>
              </a:rPr>
              <a:t>Quelle </a:t>
            </a:r>
            <a:r>
              <a:rPr lang="it-IT" sz="2600" u="sng" dirty="0">
                <a:latin typeface="Arial" panose="020B0604020202020204" pitchFamily="34" charset="0"/>
                <a:cs typeface="Arial" panose="020B0604020202020204" pitchFamily="34" charset="0"/>
              </a:rPr>
              <a:t>analitiche</a:t>
            </a:r>
            <a:r>
              <a:rPr lang="it-IT" sz="2600" dirty="0">
                <a:latin typeface="Arial" panose="020B0604020202020204" pitchFamily="34" charset="0"/>
                <a:cs typeface="Arial" panose="020B0604020202020204" pitchFamily="34" charset="0"/>
              </a:rPr>
              <a:t> della scienza (</a:t>
            </a:r>
            <a:r>
              <a:rPr lang="it-IT" sz="2600" b="1" dirty="0">
                <a:latin typeface="Arial" panose="020B0604020202020204" pitchFamily="34" charset="0"/>
                <a:cs typeface="Arial" panose="020B0604020202020204" pitchFamily="34" charset="0"/>
              </a:rPr>
              <a:t>COME</a:t>
            </a:r>
            <a:r>
              <a:rPr lang="it-IT" sz="2600" dirty="0">
                <a:latin typeface="Arial" panose="020B0604020202020204" pitchFamily="34" charset="0"/>
                <a:cs typeface="Arial" panose="020B0604020202020204" pitchFamily="34" charset="0"/>
              </a:rPr>
              <a:t>, dove, quando, quali, quanti): Nb. esse si limitano solo a constatare e analizzare i fenomeni nel loro evolversi, nel loro divenire mediante le leggi naturali.</a:t>
            </a:r>
          </a:p>
          <a:p>
            <a:pPr lvl="1">
              <a:lnSpc>
                <a:spcPct val="150000"/>
              </a:lnSpc>
            </a:pPr>
            <a:r>
              <a:rPr lang="it-IT" sz="2600" dirty="0" smtClean="0">
                <a:latin typeface="Arial" panose="020B0604020202020204" pitchFamily="34" charset="0"/>
                <a:cs typeface="Arial" panose="020B0604020202020204" pitchFamily="34" charset="0"/>
              </a:rPr>
              <a:t>Quelle </a:t>
            </a:r>
            <a:r>
              <a:rPr lang="it-IT" sz="2600" u="sng" dirty="0">
                <a:latin typeface="Arial" panose="020B0604020202020204" pitchFamily="34" charset="0"/>
                <a:cs typeface="Arial" panose="020B0604020202020204" pitchFamily="34" charset="0"/>
              </a:rPr>
              <a:t>esistenziali</a:t>
            </a:r>
            <a:r>
              <a:rPr lang="it-IT" sz="2600" dirty="0">
                <a:latin typeface="Arial" panose="020B0604020202020204" pitchFamily="34" charset="0"/>
                <a:cs typeface="Arial" panose="020B0604020202020204" pitchFamily="34" charset="0"/>
              </a:rPr>
              <a:t> della religione e della filosofia (</a:t>
            </a:r>
            <a:r>
              <a:rPr lang="it-IT" sz="2600" b="1" dirty="0">
                <a:latin typeface="Arial" panose="020B0604020202020204" pitchFamily="34" charset="0"/>
                <a:cs typeface="Arial" panose="020B0604020202020204" pitchFamily="34" charset="0"/>
              </a:rPr>
              <a:t>PERCHE’</a:t>
            </a:r>
            <a:r>
              <a:rPr lang="it-IT" sz="2600" dirty="0">
                <a:latin typeface="Arial" panose="020B0604020202020204" pitchFamily="34" charset="0"/>
                <a:cs typeface="Arial" panose="020B0604020202020204" pitchFamily="34" charset="0"/>
              </a:rPr>
              <a:t> esisto, perché il male, il senso della vita...).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3347">
                                            <p:txEl>
                                              <p:pRg st="1" end="1"/>
                                            </p:txEl>
                                          </p:spTgt>
                                        </p:tgtEl>
                                        <p:attrNameLst>
                                          <p:attrName>style.visibility</p:attrName>
                                        </p:attrNameLst>
                                      </p:cBhvr>
                                      <p:to>
                                        <p:strVal val="visible"/>
                                      </p:to>
                                    </p:set>
                                    <p:animEffect transition="in" filter="wipe(left)">
                                      <p:cBhvr>
                                        <p:cTn id="7" dur="1250"/>
                                        <p:tgtEl>
                                          <p:spTgt spid="3133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13347">
                                            <p:txEl>
                                              <p:pRg st="3" end="3"/>
                                            </p:txEl>
                                          </p:spTgt>
                                        </p:tgtEl>
                                        <p:attrNameLst>
                                          <p:attrName>style.visibility</p:attrName>
                                        </p:attrNameLst>
                                      </p:cBhvr>
                                      <p:to>
                                        <p:strVal val="visible"/>
                                      </p:to>
                                    </p:set>
                                    <p:animEffect transition="in" filter="fade">
                                      <p:cBhvr>
                                        <p:cTn id="12" dur="1000"/>
                                        <p:tgtEl>
                                          <p:spTgt spid="313347">
                                            <p:txEl>
                                              <p:pRg st="3" end="3"/>
                                            </p:txEl>
                                          </p:spTgt>
                                        </p:tgtEl>
                                      </p:cBhvr>
                                    </p:animEffect>
                                    <p:anim calcmode="lin" valueType="num">
                                      <p:cBhvr>
                                        <p:cTn id="13" dur="1000" fill="hold"/>
                                        <p:tgtEl>
                                          <p:spTgt spid="31334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133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13347">
                                            <p:txEl>
                                              <p:pRg st="4" end="4"/>
                                            </p:txEl>
                                          </p:spTgt>
                                        </p:tgtEl>
                                        <p:attrNameLst>
                                          <p:attrName>style.visibility</p:attrName>
                                        </p:attrNameLst>
                                      </p:cBhvr>
                                      <p:to>
                                        <p:strVal val="visible"/>
                                      </p:to>
                                    </p:set>
                                    <p:animEffect transition="in" filter="fade">
                                      <p:cBhvr>
                                        <p:cTn id="19" dur="1000"/>
                                        <p:tgtEl>
                                          <p:spTgt spid="313347">
                                            <p:txEl>
                                              <p:pRg st="4" end="4"/>
                                            </p:txEl>
                                          </p:spTgt>
                                        </p:tgtEl>
                                      </p:cBhvr>
                                    </p:animEffect>
                                    <p:anim calcmode="lin" valueType="num">
                                      <p:cBhvr>
                                        <p:cTn id="20" dur="1000" fill="hold"/>
                                        <p:tgtEl>
                                          <p:spTgt spid="31334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133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3"/>
          <p:cNvSpPr>
            <a:spLocks noGrp="1" noChangeArrowheads="1"/>
          </p:cNvSpPr>
          <p:nvPr>
            <p:ph idx="1"/>
          </p:nvPr>
        </p:nvSpPr>
        <p:spPr>
          <a:xfrm>
            <a:off x="695400" y="476250"/>
            <a:ext cx="10801200" cy="5905500"/>
          </a:xfrm>
          <a:solidFill>
            <a:srgbClr val="FFFFCC"/>
          </a:solidFill>
          <a:ln w="38100">
            <a:solidFill>
              <a:srgbClr val="FF3300"/>
            </a:solidFill>
            <a:miter lim="800000"/>
            <a:headEnd/>
            <a:tailEnd/>
          </a:ln>
        </p:spPr>
        <p:txBody>
          <a:bodyPr/>
          <a:lstStyle/>
          <a:p>
            <a:pPr marL="609600" indent="-609600">
              <a:buNone/>
            </a:pPr>
            <a:endParaRPr lang="it-IT" altLang="it-IT" sz="2800" b="1" dirty="0" smtClean="0">
              <a:solidFill>
                <a:srgbClr val="420000"/>
              </a:solidFill>
            </a:endParaRPr>
          </a:p>
          <a:p>
            <a:pPr marL="609600" indent="-609600">
              <a:buNone/>
            </a:pPr>
            <a:r>
              <a:rPr lang="it-IT" altLang="it-IT" sz="2800" b="1" dirty="0" smtClean="0">
                <a:solidFill>
                  <a:srgbClr val="420000"/>
                </a:solidFill>
              </a:rPr>
              <a:t>03 </a:t>
            </a:r>
            <a:r>
              <a:rPr lang="it-IT" altLang="it-IT" sz="2800" b="1" dirty="0">
                <a:solidFill>
                  <a:srgbClr val="420000"/>
                </a:solidFill>
              </a:rPr>
              <a:t>- Quali sono i limiti della scienza?</a:t>
            </a:r>
            <a:endParaRPr lang="it-IT" altLang="it-IT" sz="2800" dirty="0">
              <a:solidFill>
                <a:srgbClr val="420000"/>
              </a:solidFill>
            </a:endParaRPr>
          </a:p>
          <a:p>
            <a:pPr marL="609600" indent="-609600"/>
            <a:endParaRPr lang="it-IT" altLang="it-IT" sz="2800" dirty="0">
              <a:solidFill>
                <a:srgbClr val="420000"/>
              </a:solidFill>
            </a:endParaRPr>
          </a:p>
          <a:p>
            <a:pPr marL="609600" indent="-609600">
              <a:lnSpc>
                <a:spcPct val="135000"/>
              </a:lnSpc>
            </a:pPr>
            <a:r>
              <a:rPr lang="it-IT" dirty="0">
                <a:latin typeface="Arial" panose="020B0604020202020204" pitchFamily="34" charset="0"/>
                <a:cs typeface="Arial" panose="020B0604020202020204" pitchFamily="34" charset="0"/>
              </a:rPr>
              <a:t>La scienza può solo osservare e cercare di scoprire i fenomeni nelle leggi della natura, comprendere </a:t>
            </a:r>
            <a:r>
              <a:rPr lang="it-IT" b="1" u="sng" dirty="0">
                <a:latin typeface="Arial" panose="020B0604020202020204" pitchFamily="34" charset="0"/>
                <a:cs typeface="Arial" panose="020B0604020202020204" pitchFamily="34" charset="0"/>
              </a:rPr>
              <a:t>COME</a:t>
            </a:r>
            <a:r>
              <a:rPr lang="it-IT" b="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avvengono nel loro continuo evolversi, ma non potrà mai rispondere ai grandi perché della vita, es. perché tutto è stabilito in un </a:t>
            </a:r>
            <a:r>
              <a:rPr lang="it-IT" b="1" dirty="0">
                <a:latin typeface="Arial" panose="020B0604020202020204" pitchFamily="34" charset="0"/>
                <a:cs typeface="Arial" panose="020B0604020202020204" pitchFamily="34" charset="0"/>
              </a:rPr>
              <a:t>ordine</a:t>
            </a:r>
            <a:r>
              <a:rPr lang="it-IT" dirty="0">
                <a:latin typeface="Arial" panose="020B0604020202020204" pitchFamily="34" charset="0"/>
                <a:cs typeface="Arial" panose="020B0604020202020204" pitchFamily="34" charset="0"/>
              </a:rPr>
              <a:t> di leggi naturali e non diversamente. Nb. </a:t>
            </a:r>
            <a:r>
              <a:rPr lang="it-IT" b="1" i="1" dirty="0">
                <a:latin typeface="Arial" panose="020B0604020202020204" pitchFamily="34" charset="0"/>
                <a:cs typeface="Arial" panose="020B0604020202020204" pitchFamily="34" charset="0"/>
              </a:rPr>
              <a:t>cosmo</a:t>
            </a:r>
            <a:r>
              <a:rPr lang="it-IT" dirty="0">
                <a:latin typeface="Arial" panose="020B0604020202020204" pitchFamily="34" charset="0"/>
                <a:cs typeface="Arial" panose="020B0604020202020204" pitchFamily="34" charset="0"/>
              </a:rPr>
              <a:t> significa </a:t>
            </a:r>
            <a:r>
              <a:rPr lang="it-IT" dirty="0" smtClean="0">
                <a:latin typeface="Arial" panose="020B0604020202020204" pitchFamily="34" charset="0"/>
                <a:cs typeface="Arial" panose="020B0604020202020204" pitchFamily="34" charset="0"/>
              </a:rPr>
              <a:t>ordine.</a:t>
            </a:r>
            <a:endParaRPr lang="it-IT" altLang="it-IT" sz="2800" dirty="0">
              <a:solidFill>
                <a:srgbClr val="42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4371">
                                            <p:txEl>
                                              <p:pRg st="1" end="1"/>
                                            </p:txEl>
                                          </p:spTgt>
                                        </p:tgtEl>
                                        <p:attrNameLst>
                                          <p:attrName>style.visibility</p:attrName>
                                        </p:attrNameLst>
                                      </p:cBhvr>
                                      <p:to>
                                        <p:strVal val="visible"/>
                                      </p:to>
                                    </p:set>
                                    <p:animEffect transition="in" filter="wipe(left)">
                                      <p:cBhvr>
                                        <p:cTn id="7" dur="1250"/>
                                        <p:tgtEl>
                                          <p:spTgt spid="314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4371">
                                            <p:txEl>
                                              <p:pRg st="3" end="3"/>
                                            </p:txEl>
                                          </p:spTgt>
                                        </p:tgtEl>
                                        <p:attrNameLst>
                                          <p:attrName>style.visibility</p:attrName>
                                        </p:attrNameLst>
                                      </p:cBhvr>
                                      <p:to>
                                        <p:strVal val="visible"/>
                                      </p:to>
                                    </p:set>
                                    <p:animEffect transition="in" filter="fade">
                                      <p:cBhvr>
                                        <p:cTn id="12" dur="1000"/>
                                        <p:tgtEl>
                                          <p:spTgt spid="314371">
                                            <p:txEl>
                                              <p:pRg st="3" end="3"/>
                                            </p:txEl>
                                          </p:spTgt>
                                        </p:tgtEl>
                                      </p:cBhvr>
                                    </p:animEffect>
                                    <p:anim calcmode="lin" valueType="num">
                                      <p:cBhvr>
                                        <p:cTn id="13" dur="1000" fill="hold"/>
                                        <p:tgtEl>
                                          <p:spTgt spid="31437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143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4" name="Picture 4" descr="App0005b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557338"/>
            <a:ext cx="8637588" cy="4673600"/>
          </a:xfrm>
          <a:prstGeom prst="rect">
            <a:avLst/>
          </a:prstGeom>
          <a:noFill/>
          <a:extLst>
            <a:ext uri="{909E8E84-426E-40DD-AFC4-6F175D3DCCD1}">
              <a14:hiddenFill xmlns:a14="http://schemas.microsoft.com/office/drawing/2010/main">
                <a:solidFill>
                  <a:srgbClr val="FFFFFF"/>
                </a:solidFill>
              </a14:hiddenFill>
            </a:ext>
          </a:extLst>
        </p:spPr>
      </p:pic>
      <p:sp>
        <p:nvSpPr>
          <p:cNvPr id="399365" name="Rectangle 5"/>
          <p:cNvSpPr>
            <a:spLocks noChangeArrowheads="1"/>
          </p:cNvSpPr>
          <p:nvPr/>
        </p:nvSpPr>
        <p:spPr bwMode="auto">
          <a:xfrm>
            <a:off x="2701926" y="333376"/>
            <a:ext cx="741100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80000"/>
              <a:buFont typeface="Arial" panose="020B0604020202020204" pitchFamily="34" charset="0"/>
              <a:buNone/>
            </a:pPr>
            <a:r>
              <a:rPr lang="it-IT" altLang="it-IT" dirty="0">
                <a:solidFill>
                  <a:srgbClr val="FFFFBD"/>
                </a:solidFill>
              </a:rPr>
              <a:t>Cappella Sistina</a:t>
            </a:r>
          </a:p>
          <a:p>
            <a:pPr>
              <a:spcBef>
                <a:spcPct val="20000"/>
              </a:spcBef>
              <a:buClr>
                <a:schemeClr val="hlink"/>
              </a:buClr>
              <a:buSzPct val="80000"/>
              <a:buFont typeface="Arial" panose="020B0604020202020204" pitchFamily="34" charset="0"/>
              <a:buNone/>
            </a:pPr>
            <a:r>
              <a:rPr lang="it-IT" altLang="it-IT" dirty="0">
                <a:solidFill>
                  <a:srgbClr val="FFFFBD"/>
                </a:solidFill>
              </a:rPr>
              <a:t>“</a:t>
            </a:r>
            <a:r>
              <a:rPr lang="it-IT" altLang="it-IT" dirty="0">
                <a:solidFill>
                  <a:srgbClr val="FFFFBD"/>
                </a:solidFill>
                <a:latin typeface="Comic Sans MS" panose="030F0702030302020204" pitchFamily="66" charset="0"/>
              </a:rPr>
              <a:t>E un vento impetuoso soffiava su tutte le acque...”</a:t>
            </a:r>
            <a:endParaRPr lang="it-IT" altLang="it-IT" dirty="0">
              <a:solidFill>
                <a:srgbClr val="FFFF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65"/>
                                        </p:tgtEl>
                                        <p:attrNameLst>
                                          <p:attrName>style.visibility</p:attrName>
                                        </p:attrNameLst>
                                      </p:cBhvr>
                                      <p:to>
                                        <p:strVal val="visible"/>
                                      </p:to>
                                    </p:set>
                                    <p:animEffect transition="in" filter="wipe(left)">
                                      <p:cBhvr>
                                        <p:cTn id="7" dur="2000"/>
                                        <p:tgtEl>
                                          <p:spTgt spid="399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idx="1"/>
          </p:nvPr>
        </p:nvSpPr>
        <p:spPr>
          <a:xfrm>
            <a:off x="695400" y="476672"/>
            <a:ext cx="10873208" cy="6121400"/>
          </a:xfrm>
          <a:solidFill>
            <a:srgbClr val="FFFFCC"/>
          </a:solidFill>
          <a:ln w="38100">
            <a:solidFill>
              <a:srgbClr val="FF3300"/>
            </a:solidFill>
            <a:miter lim="800000"/>
            <a:headEnd/>
            <a:tailEnd/>
          </a:ln>
        </p:spPr>
        <p:txBody>
          <a:bodyPr>
            <a:normAutofit fontScale="62500" lnSpcReduction="20000"/>
          </a:bodyPr>
          <a:lstStyle/>
          <a:p>
            <a:pPr marL="609600" indent="-609600">
              <a:lnSpc>
                <a:spcPct val="125000"/>
              </a:lnSpc>
              <a:buNone/>
            </a:pPr>
            <a:endParaRPr lang="it-IT" altLang="it-IT" sz="2000" b="1" dirty="0" smtClean="0">
              <a:solidFill>
                <a:srgbClr val="420000"/>
              </a:solidFill>
            </a:endParaRPr>
          </a:p>
          <a:p>
            <a:pPr marL="609600" indent="-609600">
              <a:lnSpc>
                <a:spcPct val="170000"/>
              </a:lnSpc>
              <a:buNone/>
            </a:pPr>
            <a:r>
              <a:rPr lang="it-IT" altLang="it-IT" sz="3800" b="1" dirty="0" smtClean="0">
                <a:solidFill>
                  <a:srgbClr val="420000"/>
                </a:solidFill>
                <a:latin typeface="Arial" panose="020B0604020202020204" pitchFamily="34" charset="0"/>
                <a:cs typeface="Arial" panose="020B0604020202020204" pitchFamily="34" charset="0"/>
              </a:rPr>
              <a:t>04 </a:t>
            </a:r>
            <a:r>
              <a:rPr lang="it-IT" altLang="it-IT" sz="3800" b="1" dirty="0">
                <a:solidFill>
                  <a:srgbClr val="420000"/>
                </a:solidFill>
                <a:latin typeface="Arial" panose="020B0604020202020204" pitchFamily="34" charset="0"/>
                <a:cs typeface="Arial" panose="020B0604020202020204" pitchFamily="34" charset="0"/>
              </a:rPr>
              <a:t>- Perché in quasi tutti i popoli della terra vi sono forti sentimenti religiosi? </a:t>
            </a:r>
            <a:r>
              <a:rPr lang="it-IT" altLang="it-IT" sz="3800" dirty="0">
                <a:solidFill>
                  <a:srgbClr val="420000"/>
                </a:solidFill>
                <a:latin typeface="Arial" panose="020B0604020202020204" pitchFamily="34" charset="0"/>
                <a:cs typeface="Arial" panose="020B0604020202020204" pitchFamily="34" charset="0"/>
              </a:rPr>
              <a:t>(dimostrazione sull’esistenza di Dio)</a:t>
            </a:r>
          </a:p>
          <a:p>
            <a:pPr marL="0" indent="0">
              <a:lnSpc>
                <a:spcPct val="125000"/>
              </a:lnSpc>
              <a:buNone/>
            </a:pPr>
            <a:endParaRPr lang="it-IT" altLang="it-IT" sz="2000" dirty="0" smtClean="0">
              <a:solidFill>
                <a:srgbClr val="420000"/>
              </a:solidFill>
            </a:endParaRPr>
          </a:p>
          <a:p>
            <a:pPr marL="0" indent="0">
              <a:lnSpc>
                <a:spcPct val="170000"/>
              </a:lnSpc>
              <a:buNone/>
            </a:pPr>
            <a:r>
              <a:rPr lang="it-IT" dirty="0"/>
              <a:t>1</a:t>
            </a:r>
            <a:r>
              <a:rPr lang="it-IT" dirty="0">
                <a:latin typeface="Arial" panose="020B0604020202020204" pitchFamily="34" charset="0"/>
                <a:cs typeface="Arial" panose="020B0604020202020204" pitchFamily="34" charset="0"/>
              </a:rPr>
              <a:t>)  L’uomo si accorge di essere dentro in un perfetto equilibrio ben ordinato di tante leggi naturali. Si pone la domanda: come può essere tutto ben ordinato da tante leggi senza una mente che stabilisca l’ordine? Se esiste l’</a:t>
            </a:r>
            <a:r>
              <a:rPr lang="it-IT" b="1" dirty="0">
                <a:latin typeface="Arial" panose="020B0604020202020204" pitchFamily="34" charset="0"/>
                <a:cs typeface="Arial" panose="020B0604020202020204" pitchFamily="34" charset="0"/>
              </a:rPr>
              <a:t>ORDINE</a:t>
            </a:r>
            <a:r>
              <a:rPr lang="it-IT" dirty="0">
                <a:latin typeface="Arial" panose="020B0604020202020204" pitchFamily="34" charset="0"/>
                <a:cs typeface="Arial" panose="020B0604020202020204" pitchFamily="34" charset="0"/>
              </a:rPr>
              <a:t> è necessaria una mente che metta tutto ben in ordine, un </a:t>
            </a:r>
            <a:r>
              <a:rPr lang="it-IT" dirty="0" smtClean="0">
                <a:latin typeface="Arial" panose="020B0604020202020204" pitchFamily="34" charset="0"/>
                <a:cs typeface="Arial" panose="020B0604020202020204" pitchFamily="34" charset="0"/>
              </a:rPr>
              <a:t>«Principio Ordinante». </a:t>
            </a:r>
            <a:endParaRPr lang="it-IT" dirty="0">
              <a:latin typeface="Arial" panose="020B0604020202020204" pitchFamily="34" charset="0"/>
              <a:cs typeface="Arial" panose="020B0604020202020204" pitchFamily="34" charset="0"/>
            </a:endParaRPr>
          </a:p>
          <a:p>
            <a:pPr marL="457200" lvl="1" indent="0">
              <a:lnSpc>
                <a:spcPct val="170000"/>
              </a:lnSpc>
              <a:buNone/>
            </a:pPr>
            <a:r>
              <a:rPr lang="it-IT" dirty="0">
                <a:latin typeface="Arial" panose="020B0604020202020204" pitchFamily="34" charset="0"/>
                <a:cs typeface="Arial" panose="020B0604020202020204" pitchFamily="34" charset="0"/>
              </a:rPr>
              <a:t>I casi non si ripetono in ordine. Se tutto fosse avvenuto per caso, vi sarebbe il grande caos, il disordine.  </a:t>
            </a:r>
          </a:p>
          <a:p>
            <a:pPr marL="457200" lvl="1" indent="0">
              <a:lnSpc>
                <a:spcPct val="170000"/>
              </a:lnSpc>
              <a:buNone/>
            </a:pPr>
            <a:r>
              <a:rPr lang="it-IT" dirty="0">
                <a:latin typeface="Arial" panose="020B0604020202020204" pitchFamily="34" charset="0"/>
                <a:cs typeface="Arial" panose="020B0604020202020204" pitchFamily="34" charset="0"/>
              </a:rPr>
              <a:t>Es. se mescolo a caso un mazzo di carte, non si </a:t>
            </a:r>
            <a:r>
              <a:rPr lang="it-IT" dirty="0" smtClean="0">
                <a:latin typeface="Arial" panose="020B0604020202020204" pitchFamily="34" charset="0"/>
                <a:cs typeface="Arial" panose="020B0604020202020204" pitchFamily="34" charset="0"/>
              </a:rPr>
              <a:t>sistemano da sole </a:t>
            </a:r>
            <a:r>
              <a:rPr lang="it-IT" dirty="0">
                <a:latin typeface="Arial" panose="020B0604020202020204" pitchFamily="34" charset="0"/>
                <a:cs typeface="Arial" panose="020B0604020202020204" pitchFamily="34" charset="0"/>
              </a:rPr>
              <a:t>sempre in ordine, in scala da 1 a 40, a caso.</a:t>
            </a:r>
          </a:p>
          <a:p>
            <a:pPr marL="457200" lvl="1" indent="0">
              <a:lnSpc>
                <a:spcPct val="170000"/>
              </a:lnSpc>
              <a:buNone/>
            </a:pPr>
            <a:r>
              <a:rPr lang="it-IT" dirty="0">
                <a:latin typeface="Arial" panose="020B0604020202020204" pitchFamily="34" charset="0"/>
                <a:cs typeface="Arial" panose="020B0604020202020204" pitchFamily="34" charset="0"/>
              </a:rPr>
              <a:t>Nb: il miracolo è il “caso” per eccellenza, è tale perché non è spiegato dall’ordine delle leggi naturali. </a:t>
            </a:r>
          </a:p>
          <a:p>
            <a:pPr marL="457200" lvl="1" indent="0">
              <a:lnSpc>
                <a:spcPct val="170000"/>
              </a:lnSpc>
              <a:buNone/>
            </a:pPr>
            <a:r>
              <a:rPr lang="it-IT" dirty="0">
                <a:latin typeface="Arial" panose="020B0604020202020204" pitchFamily="34" charset="0"/>
                <a:cs typeface="Arial" panose="020B0604020202020204" pitchFamily="34" charset="0"/>
              </a:rPr>
              <a:t>Se gli atei credono che tutto avviene per caso, perché faticano a credere nella casualità dei miracoli?</a:t>
            </a:r>
          </a:p>
          <a:p>
            <a:pPr marL="0" indent="0">
              <a:lnSpc>
                <a:spcPct val="170000"/>
              </a:lnSpc>
              <a:buNone/>
            </a:pPr>
            <a:r>
              <a:rPr lang="it-IT" dirty="0">
                <a:latin typeface="Arial" panose="020B0604020202020204" pitchFamily="34" charset="0"/>
                <a:cs typeface="Arial" panose="020B0604020202020204" pitchFamily="34" charset="0"/>
              </a:rPr>
              <a:t>2)  Tutto si muove e si evolve in continuazione: chi muove l’evoluzione? Un “Motore” non mosso da altri? </a:t>
            </a:r>
          </a:p>
          <a:p>
            <a:pPr marL="0" indent="0">
              <a:lnSpc>
                <a:spcPct val="170000"/>
              </a:lnSpc>
              <a:buNone/>
            </a:pPr>
            <a:r>
              <a:rPr lang="it-IT" dirty="0">
                <a:latin typeface="Arial" panose="020B0604020202020204" pitchFamily="34" charset="0"/>
                <a:cs typeface="Arial" panose="020B0604020202020204" pitchFamily="34" charset="0"/>
              </a:rPr>
              <a:t>3) Cosa distingue la materia “morta” es. il sasso, da quella “vivente” di un organismo </a:t>
            </a:r>
            <a:r>
              <a:rPr lang="it-IT" b="1" dirty="0">
                <a:latin typeface="Arial" panose="020B0604020202020204" pitchFamily="34" charset="0"/>
                <a:cs typeface="Arial" panose="020B0604020202020204" pitchFamily="34" charset="0"/>
              </a:rPr>
              <a:t>libero di decidere</a:t>
            </a:r>
            <a:r>
              <a:rPr lang="it-IT" dirty="0">
                <a:latin typeface="Arial" panose="020B0604020202020204" pitchFamily="34" charset="0"/>
                <a:cs typeface="Arial" panose="020B0604020202020204" pitchFamily="34" charset="0"/>
              </a:rPr>
              <a:t>?</a:t>
            </a:r>
          </a:p>
          <a:p>
            <a:pPr marL="0" indent="0">
              <a:lnSpc>
                <a:spcPct val="80000"/>
              </a:lnSpc>
              <a:buNone/>
            </a:pPr>
            <a:endParaRPr lang="it-IT" altLang="it-IT" sz="800" dirty="0">
              <a:solidFill>
                <a:srgbClr val="42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5394">
                                            <p:txEl>
                                              <p:pRg st="1" end="1"/>
                                            </p:txEl>
                                          </p:spTgt>
                                        </p:tgtEl>
                                        <p:attrNameLst>
                                          <p:attrName>style.visibility</p:attrName>
                                        </p:attrNameLst>
                                      </p:cBhvr>
                                      <p:to>
                                        <p:strVal val="visible"/>
                                      </p:to>
                                    </p:set>
                                    <p:animEffect transition="in" filter="wipe(left)">
                                      <p:cBhvr>
                                        <p:cTn id="7" dur="2000"/>
                                        <p:tgtEl>
                                          <p:spTgt spid="3153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5394">
                                            <p:txEl>
                                              <p:pRg st="3" end="3"/>
                                            </p:txEl>
                                          </p:spTgt>
                                        </p:tgtEl>
                                        <p:attrNameLst>
                                          <p:attrName>style.visibility</p:attrName>
                                        </p:attrNameLst>
                                      </p:cBhvr>
                                      <p:to>
                                        <p:strVal val="visible"/>
                                      </p:to>
                                    </p:set>
                                    <p:animEffect transition="in" filter="fade">
                                      <p:cBhvr>
                                        <p:cTn id="12" dur="1000"/>
                                        <p:tgtEl>
                                          <p:spTgt spid="315394">
                                            <p:txEl>
                                              <p:pRg st="3" end="3"/>
                                            </p:txEl>
                                          </p:spTgt>
                                        </p:tgtEl>
                                      </p:cBhvr>
                                    </p:animEffect>
                                    <p:anim calcmode="lin" valueType="num">
                                      <p:cBhvr>
                                        <p:cTn id="13" dur="1000" fill="hold"/>
                                        <p:tgtEl>
                                          <p:spTgt spid="31539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1539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5394">
                                            <p:txEl>
                                              <p:pRg st="4" end="4"/>
                                            </p:txEl>
                                          </p:spTgt>
                                        </p:tgtEl>
                                        <p:attrNameLst>
                                          <p:attrName>style.visibility</p:attrName>
                                        </p:attrNameLst>
                                      </p:cBhvr>
                                      <p:to>
                                        <p:strVal val="visible"/>
                                      </p:to>
                                    </p:set>
                                    <p:animEffect transition="in" filter="fade">
                                      <p:cBhvr>
                                        <p:cTn id="17" dur="1000"/>
                                        <p:tgtEl>
                                          <p:spTgt spid="315394">
                                            <p:txEl>
                                              <p:pRg st="4" end="4"/>
                                            </p:txEl>
                                          </p:spTgt>
                                        </p:tgtEl>
                                      </p:cBhvr>
                                    </p:animEffect>
                                    <p:anim calcmode="lin" valueType="num">
                                      <p:cBhvr>
                                        <p:cTn id="18" dur="1000" fill="hold"/>
                                        <p:tgtEl>
                                          <p:spTgt spid="31539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1539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5394">
                                            <p:txEl>
                                              <p:pRg st="5" end="5"/>
                                            </p:txEl>
                                          </p:spTgt>
                                        </p:tgtEl>
                                        <p:attrNameLst>
                                          <p:attrName>style.visibility</p:attrName>
                                        </p:attrNameLst>
                                      </p:cBhvr>
                                      <p:to>
                                        <p:strVal val="visible"/>
                                      </p:to>
                                    </p:set>
                                    <p:animEffect transition="in" filter="fade">
                                      <p:cBhvr>
                                        <p:cTn id="22" dur="1000"/>
                                        <p:tgtEl>
                                          <p:spTgt spid="315394">
                                            <p:txEl>
                                              <p:pRg st="5" end="5"/>
                                            </p:txEl>
                                          </p:spTgt>
                                        </p:tgtEl>
                                      </p:cBhvr>
                                    </p:animEffect>
                                    <p:anim calcmode="lin" valueType="num">
                                      <p:cBhvr>
                                        <p:cTn id="23" dur="1000" fill="hold"/>
                                        <p:tgtEl>
                                          <p:spTgt spid="31539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15394">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15394">
                                            <p:txEl>
                                              <p:pRg st="6" end="6"/>
                                            </p:txEl>
                                          </p:spTgt>
                                        </p:tgtEl>
                                        <p:attrNameLst>
                                          <p:attrName>style.visibility</p:attrName>
                                        </p:attrNameLst>
                                      </p:cBhvr>
                                      <p:to>
                                        <p:strVal val="visible"/>
                                      </p:to>
                                    </p:set>
                                    <p:animEffect transition="in" filter="fade">
                                      <p:cBhvr>
                                        <p:cTn id="27" dur="1000"/>
                                        <p:tgtEl>
                                          <p:spTgt spid="315394">
                                            <p:txEl>
                                              <p:pRg st="6" end="6"/>
                                            </p:txEl>
                                          </p:spTgt>
                                        </p:tgtEl>
                                      </p:cBhvr>
                                    </p:animEffect>
                                    <p:anim calcmode="lin" valueType="num">
                                      <p:cBhvr>
                                        <p:cTn id="28" dur="1000" fill="hold"/>
                                        <p:tgtEl>
                                          <p:spTgt spid="31539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15394">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5394">
                                            <p:txEl>
                                              <p:pRg st="7" end="7"/>
                                            </p:txEl>
                                          </p:spTgt>
                                        </p:tgtEl>
                                        <p:attrNameLst>
                                          <p:attrName>style.visibility</p:attrName>
                                        </p:attrNameLst>
                                      </p:cBhvr>
                                      <p:to>
                                        <p:strVal val="visible"/>
                                      </p:to>
                                    </p:set>
                                    <p:animEffect transition="in" filter="fade">
                                      <p:cBhvr>
                                        <p:cTn id="32" dur="1000"/>
                                        <p:tgtEl>
                                          <p:spTgt spid="315394">
                                            <p:txEl>
                                              <p:pRg st="7" end="7"/>
                                            </p:txEl>
                                          </p:spTgt>
                                        </p:tgtEl>
                                      </p:cBhvr>
                                    </p:animEffect>
                                    <p:anim calcmode="lin" valueType="num">
                                      <p:cBhvr>
                                        <p:cTn id="33" dur="1000" fill="hold"/>
                                        <p:tgtEl>
                                          <p:spTgt spid="315394">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1539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15394">
                                            <p:txEl>
                                              <p:pRg st="8" end="8"/>
                                            </p:txEl>
                                          </p:spTgt>
                                        </p:tgtEl>
                                        <p:attrNameLst>
                                          <p:attrName>style.visibility</p:attrName>
                                        </p:attrNameLst>
                                      </p:cBhvr>
                                      <p:to>
                                        <p:strVal val="visible"/>
                                      </p:to>
                                    </p:set>
                                    <p:animEffect transition="in" filter="fade">
                                      <p:cBhvr>
                                        <p:cTn id="39" dur="1000"/>
                                        <p:tgtEl>
                                          <p:spTgt spid="315394">
                                            <p:txEl>
                                              <p:pRg st="8" end="8"/>
                                            </p:txEl>
                                          </p:spTgt>
                                        </p:tgtEl>
                                      </p:cBhvr>
                                    </p:animEffect>
                                    <p:anim calcmode="lin" valueType="num">
                                      <p:cBhvr>
                                        <p:cTn id="40" dur="1000" fill="hold"/>
                                        <p:tgtEl>
                                          <p:spTgt spid="315394">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1539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15394">
                                            <p:txEl>
                                              <p:pRg st="9" end="9"/>
                                            </p:txEl>
                                          </p:spTgt>
                                        </p:tgtEl>
                                        <p:attrNameLst>
                                          <p:attrName>style.visibility</p:attrName>
                                        </p:attrNameLst>
                                      </p:cBhvr>
                                      <p:to>
                                        <p:strVal val="visible"/>
                                      </p:to>
                                    </p:set>
                                    <p:animEffect transition="in" filter="fade">
                                      <p:cBhvr>
                                        <p:cTn id="46" dur="1000"/>
                                        <p:tgtEl>
                                          <p:spTgt spid="315394">
                                            <p:txEl>
                                              <p:pRg st="9" end="9"/>
                                            </p:txEl>
                                          </p:spTgt>
                                        </p:tgtEl>
                                      </p:cBhvr>
                                    </p:animEffect>
                                    <p:anim calcmode="lin" valueType="num">
                                      <p:cBhvr>
                                        <p:cTn id="47" dur="1000" fill="hold"/>
                                        <p:tgtEl>
                                          <p:spTgt spid="315394">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1539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idx="1"/>
          </p:nvPr>
        </p:nvSpPr>
        <p:spPr>
          <a:xfrm>
            <a:off x="767409" y="476250"/>
            <a:ext cx="10873208" cy="6121400"/>
          </a:xfrm>
          <a:solidFill>
            <a:srgbClr val="FFFFCC"/>
          </a:solidFill>
          <a:ln w="38100">
            <a:solidFill>
              <a:srgbClr val="FF3300"/>
            </a:solidFill>
            <a:miter lim="800000"/>
            <a:headEnd/>
            <a:tailEnd/>
          </a:ln>
        </p:spPr>
        <p:txBody>
          <a:bodyPr>
            <a:normAutofit/>
          </a:bodyPr>
          <a:lstStyle/>
          <a:p>
            <a:pPr marL="609600" indent="-609600">
              <a:buNone/>
            </a:pPr>
            <a:endParaRPr lang="it-IT" altLang="it-IT" sz="2800" b="1" dirty="0" smtClean="0">
              <a:solidFill>
                <a:srgbClr val="420000"/>
              </a:solidFill>
            </a:endParaRPr>
          </a:p>
          <a:p>
            <a:pPr marL="609600" indent="-609600">
              <a:buNone/>
            </a:pPr>
            <a:r>
              <a:rPr lang="it-IT" altLang="it-IT" sz="3200" b="1" dirty="0" smtClean="0">
                <a:solidFill>
                  <a:srgbClr val="420000"/>
                </a:solidFill>
                <a:latin typeface="Arial" panose="020B0604020202020204" pitchFamily="34" charset="0"/>
                <a:cs typeface="Arial" panose="020B0604020202020204" pitchFamily="34" charset="0"/>
              </a:rPr>
              <a:t>05 </a:t>
            </a:r>
            <a:r>
              <a:rPr lang="it-IT" altLang="it-IT" sz="3200" b="1" dirty="0">
                <a:solidFill>
                  <a:srgbClr val="420000"/>
                </a:solidFill>
                <a:latin typeface="Arial" panose="020B0604020202020204" pitchFamily="34" charset="0"/>
                <a:cs typeface="Arial" panose="020B0604020202020204" pitchFamily="34" charset="0"/>
              </a:rPr>
              <a:t>- La scienza e la religione sono in contraddizione?</a:t>
            </a:r>
            <a:endParaRPr lang="it-IT" altLang="it-IT" sz="3200" dirty="0">
              <a:solidFill>
                <a:srgbClr val="420000"/>
              </a:solidFill>
              <a:latin typeface="Arial" panose="020B0604020202020204" pitchFamily="34" charset="0"/>
              <a:cs typeface="Arial" panose="020B0604020202020204" pitchFamily="34" charset="0"/>
            </a:endParaRPr>
          </a:p>
          <a:p>
            <a:pPr marL="0" indent="0">
              <a:buNone/>
            </a:pPr>
            <a:endParaRPr lang="it-IT" altLang="it-IT" sz="1200" dirty="0" smtClean="0">
              <a:solidFill>
                <a:srgbClr val="420000"/>
              </a:solidFill>
            </a:endParaRPr>
          </a:p>
          <a:p>
            <a:pPr>
              <a:lnSpc>
                <a:spcPct val="150000"/>
              </a:lnSpc>
            </a:pPr>
            <a:r>
              <a:rPr lang="it-IT" altLang="it-IT" sz="2400" dirty="0">
                <a:solidFill>
                  <a:srgbClr val="420000"/>
                </a:solidFill>
                <a:latin typeface="Arial" panose="020B0604020202020204" pitchFamily="34" charset="0"/>
                <a:cs typeface="Arial" panose="020B0604020202020204" pitchFamily="34" charset="0"/>
              </a:rPr>
              <a:t>Un tempo si pensava di sì, ora si è scoperto di no perché si pongono interrogativi e problemi diversi. </a:t>
            </a:r>
          </a:p>
          <a:p>
            <a:pPr>
              <a:lnSpc>
                <a:spcPct val="150000"/>
              </a:lnSpc>
            </a:pPr>
            <a:r>
              <a:rPr lang="it-IT" altLang="it-IT" sz="2400" dirty="0">
                <a:solidFill>
                  <a:srgbClr val="420000"/>
                </a:solidFill>
                <a:latin typeface="Arial" panose="020B0604020202020204" pitchFamily="34" charset="0"/>
                <a:cs typeface="Arial" panose="020B0604020202020204" pitchFamily="34" charset="0"/>
              </a:rPr>
              <a:t>La Scienza non ha mai negato l’esistenza di una Mente Superiore al creato che spinge in avanti l’evoluzione cosmica e che abbia stabilito l’ordine delle leggi della natura.</a:t>
            </a:r>
          </a:p>
          <a:p>
            <a:pPr>
              <a:lnSpc>
                <a:spcPct val="150000"/>
              </a:lnSpc>
            </a:pPr>
            <a:r>
              <a:rPr lang="it-IT" altLang="it-IT" sz="2400" dirty="0">
                <a:solidFill>
                  <a:srgbClr val="420000"/>
                </a:solidFill>
                <a:latin typeface="Arial" panose="020B0604020202020204" pitchFamily="34" charset="0"/>
                <a:cs typeface="Arial" panose="020B0604020202020204" pitchFamily="34" charset="0"/>
              </a:rPr>
              <a:t>Per il credente la scienza studia </a:t>
            </a:r>
            <a:r>
              <a:rPr lang="it-IT" altLang="it-IT" sz="2400" b="1" u="sng" dirty="0">
                <a:solidFill>
                  <a:srgbClr val="420000"/>
                </a:solidFill>
                <a:latin typeface="Arial" panose="020B0604020202020204" pitchFamily="34" charset="0"/>
                <a:cs typeface="Arial" panose="020B0604020202020204" pitchFamily="34" charset="0"/>
              </a:rPr>
              <a:t>come</a:t>
            </a:r>
            <a:r>
              <a:rPr lang="it-IT" altLang="it-IT" sz="2400" dirty="0">
                <a:solidFill>
                  <a:srgbClr val="420000"/>
                </a:solidFill>
                <a:latin typeface="Arial" panose="020B0604020202020204" pitchFamily="34" charset="0"/>
                <a:cs typeface="Arial" panose="020B0604020202020204" pitchFamily="34" charset="0"/>
              </a:rPr>
              <a:t> Dio ha creato, mentre la Bibbia rivela, a poco a poco </a:t>
            </a:r>
            <a:r>
              <a:rPr lang="it-IT" altLang="it-IT" sz="2400" b="1" u="sng" dirty="0">
                <a:solidFill>
                  <a:srgbClr val="420000"/>
                </a:solidFill>
                <a:latin typeface="Arial" panose="020B0604020202020204" pitchFamily="34" charset="0"/>
                <a:cs typeface="Arial" panose="020B0604020202020204" pitchFamily="34" charset="0"/>
              </a:rPr>
              <a:t>perché</a:t>
            </a:r>
            <a:r>
              <a:rPr lang="it-IT" altLang="it-IT" sz="2400" dirty="0">
                <a:solidFill>
                  <a:srgbClr val="420000"/>
                </a:solidFill>
                <a:latin typeface="Arial" panose="020B0604020202020204" pitchFamily="34" charset="0"/>
                <a:cs typeface="Arial" panose="020B0604020202020204" pitchFamily="34" charset="0"/>
              </a:rPr>
              <a:t> Dio ha creato, la sua volontà; il suo progetto nella creazione, che cosa Dio desidera dall’uomo.</a:t>
            </a:r>
          </a:p>
          <a:p>
            <a:pPr marL="0" indent="0">
              <a:buNone/>
            </a:pPr>
            <a:endParaRPr lang="it-IT" altLang="it-IT" sz="1200" dirty="0">
              <a:solidFill>
                <a:srgbClr val="42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6418">
                                            <p:txEl>
                                              <p:pRg st="1" end="1"/>
                                            </p:txEl>
                                          </p:spTgt>
                                        </p:tgtEl>
                                        <p:attrNameLst>
                                          <p:attrName>style.visibility</p:attrName>
                                        </p:attrNameLst>
                                      </p:cBhvr>
                                      <p:to>
                                        <p:strVal val="visible"/>
                                      </p:to>
                                    </p:set>
                                    <p:animEffect transition="in" filter="wipe(left)">
                                      <p:cBhvr>
                                        <p:cTn id="7" dur="1250"/>
                                        <p:tgtEl>
                                          <p:spTgt spid="3164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6418">
                                            <p:txEl>
                                              <p:pRg st="3" end="3"/>
                                            </p:txEl>
                                          </p:spTgt>
                                        </p:tgtEl>
                                        <p:attrNameLst>
                                          <p:attrName>style.visibility</p:attrName>
                                        </p:attrNameLst>
                                      </p:cBhvr>
                                      <p:to>
                                        <p:strVal val="visible"/>
                                      </p:to>
                                    </p:set>
                                    <p:animEffect transition="in" filter="fade">
                                      <p:cBhvr>
                                        <p:cTn id="12" dur="1000"/>
                                        <p:tgtEl>
                                          <p:spTgt spid="316418">
                                            <p:txEl>
                                              <p:pRg st="3" end="3"/>
                                            </p:txEl>
                                          </p:spTgt>
                                        </p:tgtEl>
                                      </p:cBhvr>
                                    </p:animEffect>
                                    <p:anim calcmode="lin" valueType="num">
                                      <p:cBhvr>
                                        <p:cTn id="13" dur="1000" fill="hold"/>
                                        <p:tgtEl>
                                          <p:spTgt spid="31641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16418">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6418">
                                            <p:txEl>
                                              <p:pRg st="4" end="4"/>
                                            </p:txEl>
                                          </p:spTgt>
                                        </p:tgtEl>
                                        <p:attrNameLst>
                                          <p:attrName>style.visibility</p:attrName>
                                        </p:attrNameLst>
                                      </p:cBhvr>
                                      <p:to>
                                        <p:strVal val="visible"/>
                                      </p:to>
                                    </p:set>
                                    <p:animEffect transition="in" filter="fade">
                                      <p:cBhvr>
                                        <p:cTn id="17" dur="1000"/>
                                        <p:tgtEl>
                                          <p:spTgt spid="316418">
                                            <p:txEl>
                                              <p:pRg st="4" end="4"/>
                                            </p:txEl>
                                          </p:spTgt>
                                        </p:tgtEl>
                                      </p:cBhvr>
                                    </p:animEffect>
                                    <p:anim calcmode="lin" valueType="num">
                                      <p:cBhvr>
                                        <p:cTn id="18" dur="1000" fill="hold"/>
                                        <p:tgtEl>
                                          <p:spTgt spid="31641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16418">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6418">
                                            <p:txEl>
                                              <p:pRg st="5" end="5"/>
                                            </p:txEl>
                                          </p:spTgt>
                                        </p:tgtEl>
                                        <p:attrNameLst>
                                          <p:attrName>style.visibility</p:attrName>
                                        </p:attrNameLst>
                                      </p:cBhvr>
                                      <p:to>
                                        <p:strVal val="visible"/>
                                      </p:to>
                                    </p:set>
                                    <p:animEffect transition="in" filter="fade">
                                      <p:cBhvr>
                                        <p:cTn id="22" dur="1000"/>
                                        <p:tgtEl>
                                          <p:spTgt spid="316418">
                                            <p:txEl>
                                              <p:pRg st="5" end="5"/>
                                            </p:txEl>
                                          </p:spTgt>
                                        </p:tgtEl>
                                      </p:cBhvr>
                                    </p:animEffect>
                                    <p:anim calcmode="lin" valueType="num">
                                      <p:cBhvr>
                                        <p:cTn id="23" dur="1000" fill="hold"/>
                                        <p:tgtEl>
                                          <p:spTgt spid="316418">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1641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idx="1"/>
          </p:nvPr>
        </p:nvSpPr>
        <p:spPr>
          <a:xfrm>
            <a:off x="299356" y="224631"/>
            <a:ext cx="11593288" cy="6408738"/>
          </a:xfrm>
          <a:solidFill>
            <a:srgbClr val="FFFFCC"/>
          </a:solidFill>
          <a:ln w="38100">
            <a:solidFill>
              <a:srgbClr val="FF3300"/>
            </a:solidFill>
            <a:miter lim="800000"/>
            <a:headEnd/>
            <a:tailEnd/>
          </a:ln>
        </p:spPr>
        <p:txBody>
          <a:bodyPr>
            <a:normAutofit fontScale="25000" lnSpcReduction="20000"/>
          </a:bodyPr>
          <a:lstStyle/>
          <a:p>
            <a:pPr marL="609600" indent="-609600">
              <a:lnSpc>
                <a:spcPct val="80000"/>
              </a:lnSpc>
              <a:buNone/>
            </a:pPr>
            <a:endParaRPr lang="it-IT" altLang="it-IT" sz="9600" b="1" dirty="0" smtClean="0">
              <a:solidFill>
                <a:srgbClr val="420000"/>
              </a:solidFill>
            </a:endParaRPr>
          </a:p>
          <a:p>
            <a:pPr marL="609600" indent="-609600">
              <a:lnSpc>
                <a:spcPct val="100000"/>
              </a:lnSpc>
              <a:buNone/>
            </a:pPr>
            <a:r>
              <a:rPr lang="it-IT" altLang="it-IT" sz="9600" b="1" dirty="0">
                <a:solidFill>
                  <a:srgbClr val="420000"/>
                </a:solidFill>
                <a:latin typeface="Arial" panose="020B0604020202020204" pitchFamily="34" charset="0"/>
                <a:cs typeface="Arial" panose="020B0604020202020204" pitchFamily="34" charset="0"/>
              </a:rPr>
              <a:t>06 - Come avviene la comunicazione umana?</a:t>
            </a:r>
          </a:p>
          <a:p>
            <a:pPr marL="609600" indent="-609600">
              <a:lnSpc>
                <a:spcPct val="80000"/>
              </a:lnSpc>
            </a:pPr>
            <a:endParaRPr lang="it-IT" altLang="it-IT" sz="1000" dirty="0">
              <a:solidFill>
                <a:srgbClr val="420000"/>
              </a:solidFill>
            </a:endParaRPr>
          </a:p>
          <a:p>
            <a:pPr marL="0" indent="0">
              <a:lnSpc>
                <a:spcPct val="170000"/>
              </a:lnSpc>
              <a:buNone/>
            </a:pPr>
            <a:r>
              <a:rPr lang="it-IT" sz="7200" dirty="0">
                <a:latin typeface="Arial" panose="020B0604020202020204" pitchFamily="34" charset="0"/>
                <a:cs typeface="Arial" panose="020B0604020202020204" pitchFamily="34" charset="0"/>
              </a:rPr>
              <a:t>La comunicazione umana può avvenire solo se vi è stata un’esperienza. Es., una persona può capire la parola mango se nella sua vita ha visto, toccato, assaggiato il mango, altrimenti è una parola strana del tutto incomprensibile. Dio non si può vedere, neppure udire. Come può comunicare all’uomo? </a:t>
            </a:r>
          </a:p>
          <a:p>
            <a:pPr marL="0" indent="0">
              <a:lnSpc>
                <a:spcPct val="170000"/>
              </a:lnSpc>
              <a:buNone/>
            </a:pPr>
            <a:r>
              <a:rPr lang="it-IT" sz="7200" dirty="0">
                <a:latin typeface="Arial" panose="020B0604020202020204" pitchFamily="34" charset="0"/>
                <a:cs typeface="Arial" panose="020B0604020202020204" pitchFamily="34" charset="0"/>
              </a:rPr>
              <a:t>Per fare questo è necessario che Dio si adegui al modo di comunicare dell’uomo, alle sue esperienze visive di comunicazione. Ogni religione ha il suo modo di pensare la comunicazione di Dio all’uomo.</a:t>
            </a:r>
          </a:p>
          <a:p>
            <a:pPr lvl="1">
              <a:lnSpc>
                <a:spcPct val="170000"/>
              </a:lnSpc>
            </a:pPr>
            <a:r>
              <a:rPr lang="it-IT" sz="7200" dirty="0">
                <a:latin typeface="Arial" panose="020B0604020202020204" pitchFamily="34" charset="0"/>
                <a:cs typeface="Arial" panose="020B0604020202020204" pitchFamily="34" charset="0"/>
              </a:rPr>
              <a:t>La religione </a:t>
            </a:r>
            <a:r>
              <a:rPr lang="it-IT" sz="7200" b="1" u="sng" dirty="0">
                <a:latin typeface="Arial" panose="020B0604020202020204" pitchFamily="34" charset="0"/>
                <a:cs typeface="Arial" panose="020B0604020202020204" pitchFamily="34" charset="0"/>
              </a:rPr>
              <a:t>ebraica</a:t>
            </a:r>
            <a:r>
              <a:rPr lang="it-IT" sz="7200" dirty="0">
                <a:latin typeface="Arial" panose="020B0604020202020204" pitchFamily="34" charset="0"/>
                <a:cs typeface="Arial" panose="020B0604020202020204" pitchFamily="34" charset="0"/>
              </a:rPr>
              <a:t> crede che Dio possa comunicare agli uomini solo se entra nell'esperienza storica degli uomini. Gli ebrei devono pertanto scoprire, a poco a poco, la “Parola di Dio” riflettendo sui fatti storici del popolo. </a:t>
            </a:r>
          </a:p>
          <a:p>
            <a:pPr lvl="1">
              <a:lnSpc>
                <a:spcPct val="170000"/>
              </a:lnSpc>
            </a:pPr>
            <a:r>
              <a:rPr lang="it-IT" sz="7200" dirty="0">
                <a:latin typeface="Arial" panose="020B0604020202020204" pitchFamily="34" charset="0"/>
                <a:cs typeface="Arial" panose="020B0604020202020204" pitchFamily="34" charset="0"/>
              </a:rPr>
              <a:t>I </a:t>
            </a:r>
            <a:r>
              <a:rPr lang="it-IT" sz="7200" b="1" dirty="0">
                <a:latin typeface="Arial" panose="020B0604020202020204" pitchFamily="34" charset="0"/>
                <a:cs typeface="Arial" panose="020B0604020202020204" pitchFamily="34" charset="0"/>
              </a:rPr>
              <a:t>musulmani</a:t>
            </a:r>
            <a:r>
              <a:rPr lang="it-IT" sz="7200" dirty="0">
                <a:latin typeface="Arial" panose="020B0604020202020204" pitchFamily="34" charset="0"/>
                <a:cs typeface="Arial" panose="020B0604020202020204" pitchFamily="34" charset="0"/>
              </a:rPr>
              <a:t> mediante il sacro testo del Corano.</a:t>
            </a:r>
          </a:p>
          <a:p>
            <a:pPr lvl="1">
              <a:lnSpc>
                <a:spcPct val="170000"/>
              </a:lnSpc>
            </a:pPr>
            <a:r>
              <a:rPr lang="it-IT" sz="7200" dirty="0">
                <a:latin typeface="Arial" panose="020B0604020202020204" pitchFamily="34" charset="0"/>
                <a:cs typeface="Arial" panose="020B0604020202020204" pitchFamily="34" charset="0"/>
              </a:rPr>
              <a:t>I</a:t>
            </a:r>
            <a:r>
              <a:rPr lang="it-IT" sz="7200" b="1" dirty="0">
                <a:latin typeface="Arial" panose="020B0604020202020204" pitchFamily="34" charset="0"/>
                <a:cs typeface="Arial" panose="020B0604020202020204" pitchFamily="34" charset="0"/>
              </a:rPr>
              <a:t> </a:t>
            </a:r>
            <a:r>
              <a:rPr lang="it-IT" sz="7200" b="1" u="sng" dirty="0">
                <a:latin typeface="Arial" panose="020B0604020202020204" pitchFamily="34" charset="0"/>
                <a:cs typeface="Arial" panose="020B0604020202020204" pitchFamily="34" charset="0"/>
              </a:rPr>
              <a:t>cristiani</a:t>
            </a:r>
            <a:r>
              <a:rPr lang="it-IT" sz="7200" dirty="0">
                <a:latin typeface="Arial" panose="020B0604020202020204" pitchFamily="34" charset="0"/>
                <a:cs typeface="Arial" panose="020B0604020202020204" pitchFamily="34" charset="0"/>
              </a:rPr>
              <a:t> ritengono che la perfetta comunicazione di Dio con gli uomini può avvenire solo se Dio diventa visibile, un uomo come noi e, quell’uomo, deve dimostrare che è veramente Dio. Come? </a:t>
            </a:r>
            <a:r>
              <a:rPr lang="it-IT" sz="7200" dirty="0" smtClean="0">
                <a:latin typeface="Arial" panose="020B0604020202020204" pitchFamily="34" charset="0"/>
                <a:cs typeface="Arial" panose="020B0604020202020204" pitchFamily="34" charset="0"/>
              </a:rPr>
              <a:t>Esempio</a:t>
            </a:r>
            <a:r>
              <a:rPr lang="it-IT" sz="7200" dirty="0">
                <a:latin typeface="Arial" panose="020B0604020202020204" pitchFamily="34" charset="0"/>
                <a:cs typeface="Arial" panose="020B0604020202020204" pitchFamily="34" charset="0"/>
              </a:rPr>
              <a:t>, il potere di comandare sulle leggi della natura, i miracoli, di far risorgere i cadaveri e se stesso, </a:t>
            </a:r>
            <a:r>
              <a:rPr lang="it-IT" sz="7200" dirty="0" err="1">
                <a:latin typeface="Arial" panose="020B0604020202020204" pitchFamily="34" charset="0"/>
                <a:cs typeface="Arial" panose="020B0604020202020204" pitchFamily="34" charset="0"/>
              </a:rPr>
              <a:t>ecc</a:t>
            </a:r>
            <a:endParaRPr lang="it-IT" altLang="it-IT" sz="7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442">
                                            <p:txEl>
                                              <p:pRg st="1" end="1"/>
                                            </p:txEl>
                                          </p:spTgt>
                                        </p:tgtEl>
                                        <p:attrNameLst>
                                          <p:attrName>style.visibility</p:attrName>
                                        </p:attrNameLst>
                                      </p:cBhvr>
                                      <p:to>
                                        <p:strVal val="visible"/>
                                      </p:to>
                                    </p:set>
                                    <p:animEffect transition="in" filter="wipe(left)">
                                      <p:cBhvr>
                                        <p:cTn id="7" dur="1250"/>
                                        <p:tgtEl>
                                          <p:spTgt spid="3174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7442">
                                            <p:txEl>
                                              <p:pRg st="3" end="3"/>
                                            </p:txEl>
                                          </p:spTgt>
                                        </p:tgtEl>
                                        <p:attrNameLst>
                                          <p:attrName>style.visibility</p:attrName>
                                        </p:attrNameLst>
                                      </p:cBhvr>
                                      <p:to>
                                        <p:strVal val="visible"/>
                                      </p:to>
                                    </p:set>
                                    <p:animEffect transition="in" filter="fade">
                                      <p:cBhvr>
                                        <p:cTn id="12" dur="1000"/>
                                        <p:tgtEl>
                                          <p:spTgt spid="317442">
                                            <p:txEl>
                                              <p:pRg st="3" end="3"/>
                                            </p:txEl>
                                          </p:spTgt>
                                        </p:tgtEl>
                                      </p:cBhvr>
                                    </p:animEffect>
                                    <p:anim calcmode="lin" valueType="num">
                                      <p:cBhvr>
                                        <p:cTn id="13" dur="1000" fill="hold"/>
                                        <p:tgtEl>
                                          <p:spTgt spid="31744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1744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7442">
                                            <p:txEl>
                                              <p:pRg st="4" end="4"/>
                                            </p:txEl>
                                          </p:spTgt>
                                        </p:tgtEl>
                                        <p:attrNameLst>
                                          <p:attrName>style.visibility</p:attrName>
                                        </p:attrNameLst>
                                      </p:cBhvr>
                                      <p:to>
                                        <p:strVal val="visible"/>
                                      </p:to>
                                    </p:set>
                                    <p:animEffect transition="in" filter="fade">
                                      <p:cBhvr>
                                        <p:cTn id="17" dur="1000"/>
                                        <p:tgtEl>
                                          <p:spTgt spid="317442">
                                            <p:txEl>
                                              <p:pRg st="4" end="4"/>
                                            </p:txEl>
                                          </p:spTgt>
                                        </p:tgtEl>
                                      </p:cBhvr>
                                    </p:animEffect>
                                    <p:anim calcmode="lin" valueType="num">
                                      <p:cBhvr>
                                        <p:cTn id="18" dur="1000" fill="hold"/>
                                        <p:tgtEl>
                                          <p:spTgt spid="31744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174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7442">
                                            <p:txEl>
                                              <p:pRg st="5" end="5"/>
                                            </p:txEl>
                                          </p:spTgt>
                                        </p:tgtEl>
                                        <p:attrNameLst>
                                          <p:attrName>style.visibility</p:attrName>
                                        </p:attrNameLst>
                                      </p:cBhvr>
                                      <p:to>
                                        <p:strVal val="visible"/>
                                      </p:to>
                                    </p:set>
                                    <p:animEffect transition="in" filter="fade">
                                      <p:cBhvr>
                                        <p:cTn id="24" dur="1000"/>
                                        <p:tgtEl>
                                          <p:spTgt spid="317442">
                                            <p:txEl>
                                              <p:pRg st="5" end="5"/>
                                            </p:txEl>
                                          </p:spTgt>
                                        </p:tgtEl>
                                      </p:cBhvr>
                                    </p:animEffect>
                                    <p:anim calcmode="lin" valueType="num">
                                      <p:cBhvr>
                                        <p:cTn id="25" dur="1000" fill="hold"/>
                                        <p:tgtEl>
                                          <p:spTgt spid="31744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174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17442">
                                            <p:txEl>
                                              <p:pRg st="6" end="6"/>
                                            </p:txEl>
                                          </p:spTgt>
                                        </p:tgtEl>
                                        <p:attrNameLst>
                                          <p:attrName>style.visibility</p:attrName>
                                        </p:attrNameLst>
                                      </p:cBhvr>
                                      <p:to>
                                        <p:strVal val="visible"/>
                                      </p:to>
                                    </p:set>
                                    <p:animEffect transition="in" filter="fade">
                                      <p:cBhvr>
                                        <p:cTn id="31" dur="1000"/>
                                        <p:tgtEl>
                                          <p:spTgt spid="317442">
                                            <p:txEl>
                                              <p:pRg st="6" end="6"/>
                                            </p:txEl>
                                          </p:spTgt>
                                        </p:tgtEl>
                                      </p:cBhvr>
                                    </p:animEffect>
                                    <p:anim calcmode="lin" valueType="num">
                                      <p:cBhvr>
                                        <p:cTn id="32" dur="1000" fill="hold"/>
                                        <p:tgtEl>
                                          <p:spTgt spid="31744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1744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17442">
                                            <p:txEl>
                                              <p:pRg st="7" end="7"/>
                                            </p:txEl>
                                          </p:spTgt>
                                        </p:tgtEl>
                                        <p:attrNameLst>
                                          <p:attrName>style.visibility</p:attrName>
                                        </p:attrNameLst>
                                      </p:cBhvr>
                                      <p:to>
                                        <p:strVal val="visible"/>
                                      </p:to>
                                    </p:set>
                                    <p:animEffect transition="in" filter="fade">
                                      <p:cBhvr>
                                        <p:cTn id="38" dur="1000"/>
                                        <p:tgtEl>
                                          <p:spTgt spid="317442">
                                            <p:txEl>
                                              <p:pRg st="7" end="7"/>
                                            </p:txEl>
                                          </p:spTgt>
                                        </p:tgtEl>
                                      </p:cBhvr>
                                    </p:animEffect>
                                    <p:anim calcmode="lin" valueType="num">
                                      <p:cBhvr>
                                        <p:cTn id="39" dur="1000" fill="hold"/>
                                        <p:tgtEl>
                                          <p:spTgt spid="31744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1744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idx="1"/>
          </p:nvPr>
        </p:nvSpPr>
        <p:spPr>
          <a:xfrm>
            <a:off x="407368" y="476250"/>
            <a:ext cx="11161240" cy="5905500"/>
          </a:xfrm>
          <a:solidFill>
            <a:srgbClr val="FFFFCC"/>
          </a:solidFill>
          <a:ln w="38100">
            <a:solidFill>
              <a:srgbClr val="FF3300"/>
            </a:solidFill>
            <a:miter lim="800000"/>
            <a:headEnd/>
            <a:tailEnd/>
          </a:ln>
        </p:spPr>
        <p:txBody>
          <a:bodyPr>
            <a:normAutofit fontScale="92500"/>
          </a:bodyPr>
          <a:lstStyle/>
          <a:p>
            <a:pPr marL="609600" indent="-609600">
              <a:lnSpc>
                <a:spcPct val="120000"/>
              </a:lnSpc>
              <a:buNone/>
            </a:pPr>
            <a:r>
              <a:rPr lang="it-IT" altLang="it-IT" b="1" dirty="0" smtClean="0">
                <a:solidFill>
                  <a:srgbClr val="420000"/>
                </a:solidFill>
                <a:latin typeface="Arial" panose="020B0604020202020204" pitchFamily="34" charset="0"/>
                <a:cs typeface="Arial" panose="020B0604020202020204" pitchFamily="34" charset="0"/>
              </a:rPr>
              <a:t>07 </a:t>
            </a:r>
            <a:r>
              <a:rPr lang="it-IT" altLang="it-IT" b="1" dirty="0">
                <a:solidFill>
                  <a:srgbClr val="420000"/>
                </a:solidFill>
                <a:latin typeface="Arial" panose="020B0604020202020204" pitchFamily="34" charset="0"/>
                <a:cs typeface="Arial" panose="020B0604020202020204" pitchFamily="34" charset="0"/>
              </a:rPr>
              <a:t>- Che cosa è la Rivelazione nella religione? </a:t>
            </a:r>
            <a:endParaRPr lang="it-IT" altLang="it-IT" dirty="0">
              <a:solidFill>
                <a:srgbClr val="420000"/>
              </a:solidFill>
              <a:latin typeface="Arial" panose="020B0604020202020204" pitchFamily="34" charset="0"/>
              <a:cs typeface="Arial" panose="020B0604020202020204" pitchFamily="34" charset="0"/>
            </a:endParaRPr>
          </a:p>
          <a:p>
            <a:pPr>
              <a:lnSpc>
                <a:spcPct val="150000"/>
              </a:lnSpc>
            </a:pPr>
            <a:r>
              <a:rPr lang="it-IT" dirty="0">
                <a:latin typeface="Arial" panose="020B0604020202020204" pitchFamily="34" charset="0"/>
                <a:cs typeface="Arial" panose="020B0604020202020204" pitchFamily="34" charset="0"/>
              </a:rPr>
              <a:t>Rivelazione deriva da rivelare. È tutto quanto Dio rivela (vuol far conoscere) all’uomo riguardo sé stesso e i grandi perché della vita, i suoi misteri; rivelazione è, in altre parole, la “Parola” di Dio.</a:t>
            </a:r>
          </a:p>
          <a:p>
            <a:pPr>
              <a:lnSpc>
                <a:spcPct val="150000"/>
              </a:lnSpc>
            </a:pPr>
            <a:r>
              <a:rPr lang="it-IT" dirty="0">
                <a:latin typeface="Arial" panose="020B0604020202020204" pitchFamily="34" charset="0"/>
                <a:cs typeface="Arial" panose="020B0604020202020204" pitchFamily="34" charset="0"/>
              </a:rPr>
              <a:t>La </a:t>
            </a:r>
            <a:r>
              <a:rPr lang="it-IT" b="1" dirty="0">
                <a:latin typeface="Arial" panose="020B0604020202020204" pitchFamily="34" charset="0"/>
                <a:cs typeface="Arial" panose="020B0604020202020204" pitchFamily="34" charset="0"/>
              </a:rPr>
              <a:t>scienza</a:t>
            </a:r>
            <a:r>
              <a:rPr lang="it-IT" dirty="0">
                <a:latin typeface="Arial" panose="020B0604020202020204" pitchFamily="34" charset="0"/>
                <a:cs typeface="Arial" panose="020B0604020202020204" pitchFamily="34" charset="0"/>
              </a:rPr>
              <a:t> è molto importante per la religione, essa è considerata lo </a:t>
            </a:r>
            <a:r>
              <a:rPr lang="it-IT" b="1" dirty="0">
                <a:latin typeface="Arial" panose="020B0604020202020204" pitchFamily="34" charset="0"/>
                <a:cs typeface="Arial" panose="020B0604020202020204" pitchFamily="34" charset="0"/>
              </a:rPr>
              <a:t>studio del </a:t>
            </a:r>
            <a:r>
              <a:rPr lang="it-IT" b="1" u="sng" dirty="0">
                <a:latin typeface="Arial" panose="020B0604020202020204" pitchFamily="34" charset="0"/>
                <a:cs typeface="Arial" panose="020B0604020202020204" pitchFamily="34" charset="0"/>
              </a:rPr>
              <a:t>come</a:t>
            </a:r>
            <a:r>
              <a:rPr lang="it-IT" b="1" dirty="0">
                <a:latin typeface="Arial" panose="020B0604020202020204" pitchFamily="34" charset="0"/>
                <a:cs typeface="Arial" panose="020B0604020202020204" pitchFamily="34" charset="0"/>
              </a:rPr>
              <a:t> Dio ha creato</a:t>
            </a:r>
            <a:r>
              <a:rPr lang="it-IT" dirty="0">
                <a:latin typeface="Arial" panose="020B0604020202020204" pitchFamily="34" charset="0"/>
                <a:cs typeface="Arial" panose="020B0604020202020204" pitchFamily="34" charset="0"/>
              </a:rPr>
              <a:t>. </a:t>
            </a:r>
          </a:p>
          <a:p>
            <a:pPr>
              <a:lnSpc>
                <a:spcPct val="150000"/>
              </a:lnSpc>
            </a:pPr>
            <a:r>
              <a:rPr lang="it-IT" dirty="0">
                <a:latin typeface="Arial" panose="020B0604020202020204" pitchFamily="34" charset="0"/>
                <a:cs typeface="Arial" panose="020B0604020202020204" pitchFamily="34" charset="0"/>
              </a:rPr>
              <a:t>Dio ha donato l’intelligenza all’uomo affinché </a:t>
            </a:r>
            <a:r>
              <a:rPr lang="it-IT" u="sng" dirty="0">
                <a:latin typeface="Arial" panose="020B0604020202020204" pitchFamily="34" charset="0"/>
                <a:cs typeface="Arial" panose="020B0604020202020204" pitchFamily="34" charset="0"/>
              </a:rPr>
              <a:t>gradualmente</a:t>
            </a:r>
            <a:r>
              <a:rPr lang="it-IT" dirty="0">
                <a:latin typeface="Arial" panose="020B0604020202020204" pitchFamily="34" charset="0"/>
                <a:cs typeface="Arial" panose="020B0604020202020204" pitchFamily="34" charset="0"/>
              </a:rPr>
              <a:t>, </a:t>
            </a:r>
            <a:r>
              <a:rPr lang="it-IT" u="sng" dirty="0">
                <a:latin typeface="Arial" panose="020B0604020202020204" pitchFamily="34" charset="0"/>
                <a:cs typeface="Arial" panose="020B0604020202020204" pitchFamily="34" charset="0"/>
              </a:rPr>
              <a:t>nel tempo</a:t>
            </a:r>
            <a:r>
              <a:rPr lang="it-IT" dirty="0">
                <a:latin typeface="Arial" panose="020B0604020202020204" pitchFamily="34" charset="0"/>
                <a:cs typeface="Arial" panose="020B0604020202020204" pitchFamily="34" charset="0"/>
              </a:rPr>
              <a:t>, possa scoprire come ha creato il mondo. Per tale motivo si considera la scienza una parte della rivelazione, una parte della “Parola di Dio”. </a:t>
            </a:r>
          </a:p>
          <a:p>
            <a:pPr marL="609600" indent="-609600">
              <a:lnSpc>
                <a:spcPct val="120000"/>
              </a:lnSpc>
            </a:pPr>
            <a:endParaRPr lang="it-IT" altLang="it-IT" sz="1000" dirty="0">
              <a:solidFill>
                <a:srgbClr val="42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9490">
                                            <p:txEl>
                                              <p:pRg st="0" end="0"/>
                                            </p:txEl>
                                          </p:spTgt>
                                        </p:tgtEl>
                                        <p:attrNameLst>
                                          <p:attrName>style.visibility</p:attrName>
                                        </p:attrNameLst>
                                      </p:cBhvr>
                                      <p:to>
                                        <p:strVal val="visible"/>
                                      </p:to>
                                    </p:set>
                                    <p:animEffect transition="in" filter="wipe(left)">
                                      <p:cBhvr>
                                        <p:cTn id="7" dur="1250"/>
                                        <p:tgtEl>
                                          <p:spTgt spid="319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9490">
                                            <p:txEl>
                                              <p:pRg st="1" end="1"/>
                                            </p:txEl>
                                          </p:spTgt>
                                        </p:tgtEl>
                                        <p:attrNameLst>
                                          <p:attrName>style.visibility</p:attrName>
                                        </p:attrNameLst>
                                      </p:cBhvr>
                                      <p:to>
                                        <p:strVal val="visible"/>
                                      </p:to>
                                    </p:set>
                                    <p:animEffect transition="in" filter="fade">
                                      <p:cBhvr>
                                        <p:cTn id="12" dur="1000"/>
                                        <p:tgtEl>
                                          <p:spTgt spid="319490">
                                            <p:txEl>
                                              <p:pRg st="1" end="1"/>
                                            </p:txEl>
                                          </p:spTgt>
                                        </p:tgtEl>
                                      </p:cBhvr>
                                    </p:animEffect>
                                    <p:anim calcmode="lin" valueType="num">
                                      <p:cBhvr>
                                        <p:cTn id="13" dur="1000" fill="hold"/>
                                        <p:tgtEl>
                                          <p:spTgt spid="31949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1949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9490">
                                            <p:txEl>
                                              <p:pRg st="2" end="2"/>
                                            </p:txEl>
                                          </p:spTgt>
                                        </p:tgtEl>
                                        <p:attrNameLst>
                                          <p:attrName>style.visibility</p:attrName>
                                        </p:attrNameLst>
                                      </p:cBhvr>
                                      <p:to>
                                        <p:strVal val="visible"/>
                                      </p:to>
                                    </p:set>
                                    <p:animEffect transition="in" filter="fade">
                                      <p:cBhvr>
                                        <p:cTn id="17" dur="1000"/>
                                        <p:tgtEl>
                                          <p:spTgt spid="319490">
                                            <p:txEl>
                                              <p:pRg st="2" end="2"/>
                                            </p:txEl>
                                          </p:spTgt>
                                        </p:tgtEl>
                                      </p:cBhvr>
                                    </p:animEffect>
                                    <p:anim calcmode="lin" valueType="num">
                                      <p:cBhvr>
                                        <p:cTn id="18" dur="1000" fill="hold"/>
                                        <p:tgtEl>
                                          <p:spTgt spid="31949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1949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9490">
                                            <p:txEl>
                                              <p:pRg st="3" end="3"/>
                                            </p:txEl>
                                          </p:spTgt>
                                        </p:tgtEl>
                                        <p:attrNameLst>
                                          <p:attrName>style.visibility</p:attrName>
                                        </p:attrNameLst>
                                      </p:cBhvr>
                                      <p:to>
                                        <p:strVal val="visible"/>
                                      </p:to>
                                    </p:set>
                                    <p:animEffect transition="in" filter="fade">
                                      <p:cBhvr>
                                        <p:cTn id="22" dur="1000"/>
                                        <p:tgtEl>
                                          <p:spTgt spid="319490">
                                            <p:txEl>
                                              <p:pRg st="3" end="3"/>
                                            </p:txEl>
                                          </p:spTgt>
                                        </p:tgtEl>
                                      </p:cBhvr>
                                    </p:animEffect>
                                    <p:anim calcmode="lin" valueType="num">
                                      <p:cBhvr>
                                        <p:cTn id="23" dur="1000" fill="hold"/>
                                        <p:tgtEl>
                                          <p:spTgt spid="31949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194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idx="1"/>
          </p:nvPr>
        </p:nvSpPr>
        <p:spPr>
          <a:xfrm>
            <a:off x="623392" y="476250"/>
            <a:ext cx="10801200" cy="5905500"/>
          </a:xfrm>
          <a:solidFill>
            <a:srgbClr val="FFFFCC"/>
          </a:solidFill>
          <a:ln w="38100">
            <a:solidFill>
              <a:srgbClr val="FF3300"/>
            </a:solidFill>
            <a:miter lim="800000"/>
            <a:headEnd/>
            <a:tailEnd/>
          </a:ln>
        </p:spPr>
        <p:txBody>
          <a:bodyPr/>
          <a:lstStyle/>
          <a:p>
            <a:pPr marL="609600" indent="-609600">
              <a:buNone/>
            </a:pPr>
            <a:endParaRPr lang="it-IT" altLang="it-IT" sz="2800" b="1" dirty="0" smtClean="0">
              <a:solidFill>
                <a:srgbClr val="420000"/>
              </a:solidFill>
              <a:latin typeface="Arial" panose="020B0604020202020204" pitchFamily="34" charset="0"/>
              <a:cs typeface="Arial" panose="020B0604020202020204" pitchFamily="34" charset="0"/>
            </a:endParaRPr>
          </a:p>
          <a:p>
            <a:pPr marL="609600" indent="-609600">
              <a:buNone/>
            </a:pPr>
            <a:r>
              <a:rPr lang="it-IT" altLang="it-IT" sz="2800" b="1" dirty="0" smtClean="0">
                <a:solidFill>
                  <a:srgbClr val="420000"/>
                </a:solidFill>
                <a:latin typeface="Arial" panose="020B0604020202020204" pitchFamily="34" charset="0"/>
                <a:cs typeface="Arial" panose="020B0604020202020204" pitchFamily="34" charset="0"/>
              </a:rPr>
              <a:t>08 </a:t>
            </a:r>
            <a:r>
              <a:rPr lang="it-IT" altLang="it-IT" sz="2800" b="1" dirty="0">
                <a:solidFill>
                  <a:srgbClr val="420000"/>
                </a:solidFill>
                <a:latin typeface="Arial" panose="020B0604020202020204" pitchFamily="34" charset="0"/>
                <a:cs typeface="Arial" panose="020B0604020202020204" pitchFamily="34" charset="0"/>
              </a:rPr>
              <a:t>- Che cosa è un MITO?</a:t>
            </a:r>
            <a:endParaRPr lang="it-IT" altLang="it-IT" sz="2800" dirty="0">
              <a:solidFill>
                <a:srgbClr val="420000"/>
              </a:solidFill>
              <a:latin typeface="Arial" panose="020B0604020202020204" pitchFamily="34" charset="0"/>
              <a:cs typeface="Arial" panose="020B0604020202020204" pitchFamily="34" charset="0"/>
            </a:endParaRPr>
          </a:p>
          <a:p>
            <a:pPr marL="609600" indent="-609600"/>
            <a:endParaRPr lang="it-IT" altLang="it-IT" sz="2800" dirty="0">
              <a:solidFill>
                <a:srgbClr val="420000"/>
              </a:solidFill>
              <a:latin typeface="Arial" panose="020B0604020202020204" pitchFamily="34" charset="0"/>
              <a:cs typeface="Arial" panose="020B0604020202020204" pitchFamily="34" charset="0"/>
            </a:endParaRPr>
          </a:p>
          <a:p>
            <a:pPr marL="609600" indent="-609600">
              <a:lnSpc>
                <a:spcPct val="130000"/>
              </a:lnSpc>
            </a:pPr>
            <a:r>
              <a:rPr lang="it-IT" altLang="it-IT" sz="2800" dirty="0">
                <a:solidFill>
                  <a:srgbClr val="420000"/>
                </a:solidFill>
                <a:latin typeface="Arial" panose="020B0604020202020204" pitchFamily="34" charset="0"/>
                <a:cs typeface="Arial" panose="020B0604020202020204" pitchFamily="34" charset="0"/>
              </a:rPr>
              <a:t>E’ la risposta ai grandi perché della vita mediante un </a:t>
            </a:r>
            <a:r>
              <a:rPr lang="it-IT" altLang="it-IT" sz="2800" dirty="0" smtClean="0">
                <a:solidFill>
                  <a:srgbClr val="420000"/>
                </a:solidFill>
                <a:latin typeface="Arial" panose="020B0604020202020204" pitchFamily="34" charset="0"/>
                <a:cs typeface="Arial" panose="020B0604020202020204" pitchFamily="34" charset="0"/>
              </a:rPr>
              <a:t>antico linguaggio fatto </a:t>
            </a:r>
            <a:r>
              <a:rPr lang="it-IT" altLang="it-IT" sz="2800" dirty="0">
                <a:solidFill>
                  <a:srgbClr val="420000"/>
                </a:solidFill>
                <a:latin typeface="Arial" panose="020B0604020202020204" pitchFamily="34" charset="0"/>
                <a:cs typeface="Arial" panose="020B0604020202020204" pitchFamily="34" charset="0"/>
              </a:rPr>
              <a:t>di immagini, di esempi, di simboli, di metafore, a volte trasmesso con danze, con canti e rituali. </a:t>
            </a:r>
            <a:endParaRPr lang="it-IT" altLang="it-IT" sz="2800" dirty="0" smtClean="0">
              <a:solidFill>
                <a:srgbClr val="420000"/>
              </a:solidFill>
              <a:latin typeface="Arial" panose="020B0604020202020204" pitchFamily="34" charset="0"/>
              <a:cs typeface="Arial" panose="020B0604020202020204" pitchFamily="34" charset="0"/>
            </a:endParaRPr>
          </a:p>
          <a:p>
            <a:pPr marL="457200" lvl="1" indent="0">
              <a:lnSpc>
                <a:spcPct val="130000"/>
              </a:lnSpc>
              <a:buNone/>
            </a:pPr>
            <a:r>
              <a:rPr lang="it-IT" altLang="it-IT" sz="2800" dirty="0">
                <a:solidFill>
                  <a:srgbClr val="420000"/>
                </a:solidFill>
                <a:latin typeface="Arial" panose="020B0604020202020204" pitchFamily="34" charset="0"/>
                <a:cs typeface="Arial" panose="020B0604020202020204" pitchFamily="34" charset="0"/>
              </a:rPr>
              <a:t>Anche la Bibbia, per rispondere a certe domande, a volte, utilizza il linguaggio degli antichi miti come ad es. i primi cap. della Genesi.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0514">
                                            <p:txEl>
                                              <p:pRg st="1" end="1"/>
                                            </p:txEl>
                                          </p:spTgt>
                                        </p:tgtEl>
                                        <p:attrNameLst>
                                          <p:attrName>style.visibility</p:attrName>
                                        </p:attrNameLst>
                                      </p:cBhvr>
                                      <p:to>
                                        <p:strVal val="visible"/>
                                      </p:to>
                                    </p:set>
                                    <p:animEffect transition="in" filter="wipe(left)">
                                      <p:cBhvr>
                                        <p:cTn id="7" dur="1250"/>
                                        <p:tgtEl>
                                          <p:spTgt spid="3205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20514">
                                            <p:txEl>
                                              <p:pRg st="3" end="3"/>
                                            </p:txEl>
                                          </p:spTgt>
                                        </p:tgtEl>
                                        <p:attrNameLst>
                                          <p:attrName>style.visibility</p:attrName>
                                        </p:attrNameLst>
                                      </p:cBhvr>
                                      <p:to>
                                        <p:strVal val="visible"/>
                                      </p:to>
                                    </p:set>
                                    <p:animEffect transition="in" filter="fade">
                                      <p:cBhvr>
                                        <p:cTn id="12" dur="1000"/>
                                        <p:tgtEl>
                                          <p:spTgt spid="320514">
                                            <p:txEl>
                                              <p:pRg st="3" end="3"/>
                                            </p:txEl>
                                          </p:spTgt>
                                        </p:tgtEl>
                                      </p:cBhvr>
                                    </p:animEffect>
                                    <p:anim calcmode="lin" valueType="num">
                                      <p:cBhvr>
                                        <p:cTn id="13" dur="1000" fill="hold"/>
                                        <p:tgtEl>
                                          <p:spTgt spid="32051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205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0514">
                                            <p:txEl>
                                              <p:pRg st="4" end="4"/>
                                            </p:txEl>
                                          </p:spTgt>
                                        </p:tgtEl>
                                        <p:attrNameLst>
                                          <p:attrName>style.visibility</p:attrName>
                                        </p:attrNameLst>
                                      </p:cBhvr>
                                      <p:to>
                                        <p:strVal val="visible"/>
                                      </p:to>
                                    </p:set>
                                    <p:animEffect transition="in" filter="fade">
                                      <p:cBhvr>
                                        <p:cTn id="19" dur="1000"/>
                                        <p:tgtEl>
                                          <p:spTgt spid="320514">
                                            <p:txEl>
                                              <p:pRg st="4" end="4"/>
                                            </p:txEl>
                                          </p:spTgt>
                                        </p:tgtEl>
                                      </p:cBhvr>
                                    </p:animEffect>
                                    <p:anim calcmode="lin" valueType="num">
                                      <p:cBhvr>
                                        <p:cTn id="20" dur="1000" fill="hold"/>
                                        <p:tgtEl>
                                          <p:spTgt spid="32051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205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idx="1"/>
          </p:nvPr>
        </p:nvSpPr>
        <p:spPr>
          <a:xfrm>
            <a:off x="587389" y="548468"/>
            <a:ext cx="11017223" cy="5976875"/>
          </a:xfrm>
          <a:solidFill>
            <a:srgbClr val="FFFFCC"/>
          </a:solidFill>
          <a:ln w="38100">
            <a:solidFill>
              <a:srgbClr val="FF3300"/>
            </a:solidFill>
            <a:miter lim="800000"/>
            <a:headEnd/>
            <a:tailEnd/>
          </a:ln>
        </p:spPr>
        <p:txBody>
          <a:bodyPr>
            <a:normAutofit/>
          </a:bodyPr>
          <a:lstStyle/>
          <a:p>
            <a:pPr marL="609600" indent="-609600">
              <a:lnSpc>
                <a:spcPct val="150000"/>
              </a:lnSpc>
              <a:buNone/>
            </a:pPr>
            <a:r>
              <a:rPr lang="it-IT" altLang="it-IT" sz="2800" b="1" dirty="0">
                <a:solidFill>
                  <a:srgbClr val="420000"/>
                </a:solidFill>
                <a:latin typeface="Arial" panose="020B0604020202020204" pitchFamily="34" charset="0"/>
                <a:cs typeface="Arial" panose="020B0604020202020204" pitchFamily="34" charset="0"/>
              </a:rPr>
              <a:t>09 - Che cosa è l’ESEGESI?</a:t>
            </a:r>
            <a:endParaRPr lang="it-IT" altLang="it-IT" sz="2800" dirty="0">
              <a:solidFill>
                <a:srgbClr val="420000"/>
              </a:solidFill>
              <a:latin typeface="Arial" panose="020B0604020202020204" pitchFamily="34" charset="0"/>
              <a:cs typeface="Arial" panose="020B0604020202020204" pitchFamily="34" charset="0"/>
            </a:endParaRPr>
          </a:p>
          <a:p>
            <a:pPr marL="457200" lvl="1" indent="0">
              <a:lnSpc>
                <a:spcPct val="150000"/>
              </a:lnSpc>
              <a:buNone/>
            </a:pPr>
            <a:r>
              <a:rPr lang="it-IT" sz="2600" dirty="0">
                <a:latin typeface="Arial" panose="020B0604020202020204" pitchFamily="34" charset="0"/>
                <a:cs typeface="Arial" panose="020B0604020202020204" pitchFamily="34" charset="0"/>
              </a:rPr>
              <a:t>L’esegesi è lo studio che cerca di comprendere il giusto significato di un antico testo, non come appare a prima vista (alla lettera), </a:t>
            </a:r>
            <a:endParaRPr lang="it-IT" sz="2600" dirty="0" smtClean="0">
              <a:latin typeface="Arial" panose="020B0604020202020204" pitchFamily="34" charset="0"/>
              <a:cs typeface="Arial" panose="020B0604020202020204" pitchFamily="34" charset="0"/>
            </a:endParaRPr>
          </a:p>
          <a:p>
            <a:pPr marL="457200" lvl="1" indent="0">
              <a:lnSpc>
                <a:spcPct val="150000"/>
              </a:lnSpc>
              <a:buNone/>
            </a:pPr>
            <a:r>
              <a:rPr lang="it-IT" sz="2600" dirty="0" smtClean="0">
                <a:latin typeface="Arial" panose="020B0604020202020204" pitchFamily="34" charset="0"/>
                <a:cs typeface="Arial" panose="020B0604020202020204" pitchFamily="34" charset="0"/>
              </a:rPr>
              <a:t>ma </a:t>
            </a:r>
            <a:r>
              <a:rPr lang="it-IT" sz="2600" dirty="0">
                <a:latin typeface="Arial" panose="020B0604020202020204" pitchFamily="34" charset="0"/>
                <a:cs typeface="Arial" panose="020B0604020202020204" pitchFamily="34" charset="0"/>
              </a:rPr>
              <a:t>come voleva intendere l’antico scrittore. </a:t>
            </a:r>
            <a:endParaRPr lang="it-IT" sz="2600" dirty="0" smtClean="0">
              <a:latin typeface="Arial" panose="020B0604020202020204" pitchFamily="34" charset="0"/>
              <a:cs typeface="Arial" panose="020B0604020202020204" pitchFamily="34" charset="0"/>
            </a:endParaRPr>
          </a:p>
          <a:p>
            <a:pPr marL="457200" lvl="1" indent="0">
              <a:lnSpc>
                <a:spcPct val="150000"/>
              </a:lnSpc>
              <a:buNone/>
            </a:pPr>
            <a:r>
              <a:rPr lang="it-IT" sz="2600" dirty="0" smtClean="0">
                <a:latin typeface="Arial" panose="020B0604020202020204" pitchFamily="34" charset="0"/>
                <a:cs typeface="Arial" panose="020B0604020202020204" pitchFamily="34" charset="0"/>
              </a:rPr>
              <a:t>Es</a:t>
            </a:r>
            <a:r>
              <a:rPr lang="it-IT" sz="2600" dirty="0">
                <a:latin typeface="Arial" panose="020B0604020202020204" pitchFamily="34" charset="0"/>
                <a:cs typeface="Arial" panose="020B0604020202020204" pitchFamily="34" charset="0"/>
              </a:rPr>
              <a:t>. </a:t>
            </a:r>
            <a:r>
              <a:rPr lang="it-IT" sz="2600" dirty="0" smtClean="0">
                <a:latin typeface="Arial" panose="020B0604020202020204" pitchFamily="34" charset="0"/>
                <a:cs typeface="Arial" panose="020B0604020202020204" pitchFamily="34" charset="0"/>
              </a:rPr>
              <a:t>«Michele </a:t>
            </a:r>
            <a:r>
              <a:rPr lang="it-IT" sz="2600" dirty="0">
                <a:latin typeface="Arial" panose="020B0604020202020204" pitchFamily="34" charset="0"/>
                <a:cs typeface="Arial" panose="020B0604020202020204" pitchFamily="34" charset="0"/>
              </a:rPr>
              <a:t>è un ragazzo in </a:t>
            </a:r>
            <a:r>
              <a:rPr lang="it-IT" sz="2600" dirty="0" smtClean="0">
                <a:latin typeface="Arial" panose="020B0604020202020204" pitchFamily="34" charset="0"/>
                <a:cs typeface="Arial" panose="020B0604020202020204" pitchFamily="34" charset="0"/>
              </a:rPr>
              <a:t>gamba» </a:t>
            </a:r>
            <a:r>
              <a:rPr lang="it-IT" sz="2600" dirty="0">
                <a:latin typeface="Arial" panose="020B0604020202020204" pitchFamily="34" charset="0"/>
                <a:cs typeface="Arial" panose="020B0604020202020204" pitchFamily="34" charset="0"/>
              </a:rPr>
              <a:t>alla lettera significa “dentro una gamba”, con l’esegesi si scopre che “in gamba” </a:t>
            </a:r>
            <a:r>
              <a:rPr lang="it-IT" sz="2600" dirty="0" smtClean="0">
                <a:latin typeface="Arial" panose="020B0604020202020204" pitchFamily="34" charset="0"/>
                <a:cs typeface="Arial" panose="020B0604020202020204" pitchFamily="34" charset="0"/>
              </a:rPr>
              <a:t>è una metafora che significa </a:t>
            </a:r>
            <a:r>
              <a:rPr lang="it-IT" sz="2600" dirty="0">
                <a:latin typeface="Arial" panose="020B0604020202020204" pitchFamily="34" charset="0"/>
                <a:cs typeface="Arial" panose="020B0604020202020204" pitchFamily="34" charset="0"/>
              </a:rPr>
              <a:t>lodevole, da stimare. </a:t>
            </a:r>
            <a:endParaRPr lang="it-IT" sz="2600" dirty="0" smtClean="0">
              <a:latin typeface="Arial" panose="020B0604020202020204" pitchFamily="34" charset="0"/>
              <a:cs typeface="Arial" panose="020B0604020202020204" pitchFamily="34" charset="0"/>
            </a:endParaRPr>
          </a:p>
          <a:p>
            <a:pPr marL="457200" lvl="1" indent="0">
              <a:lnSpc>
                <a:spcPct val="150000"/>
              </a:lnSpc>
              <a:buNone/>
            </a:pPr>
            <a:r>
              <a:rPr lang="it-IT" sz="2600" b="1" dirty="0" smtClean="0">
                <a:latin typeface="Arial" panose="020B0604020202020204" pitchFamily="34" charset="0"/>
                <a:cs typeface="Arial" panose="020B0604020202020204" pitchFamily="34" charset="0"/>
              </a:rPr>
              <a:t>L’ermeneutica</a:t>
            </a:r>
            <a:r>
              <a:rPr lang="it-IT" sz="2600" dirty="0" smtClean="0">
                <a:latin typeface="Arial" panose="020B0604020202020204" pitchFamily="34" charset="0"/>
                <a:cs typeface="Arial" panose="020B0604020202020204" pitchFamily="34" charset="0"/>
              </a:rPr>
              <a:t> </a:t>
            </a:r>
            <a:r>
              <a:rPr lang="it-IT" sz="2600" dirty="0">
                <a:latin typeface="Arial" panose="020B0604020202020204" pitchFamily="34" charset="0"/>
                <a:cs typeface="Arial" panose="020B0604020202020204" pitchFamily="34" charset="0"/>
              </a:rPr>
              <a:t>è la teoria delle interpretazioni: studia le regole per interpretare un antico testo</a:t>
            </a:r>
            <a:r>
              <a:rPr lang="it-IT" sz="2600" dirty="0" smtClean="0">
                <a:latin typeface="Arial" panose="020B0604020202020204" pitchFamily="34" charset="0"/>
                <a:cs typeface="Arial" panose="020B0604020202020204" pitchFamily="34" charset="0"/>
              </a:rPr>
              <a:t>.</a:t>
            </a:r>
            <a:endParaRPr lang="it-IT" sz="2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1538">
                                            <p:txEl>
                                              <p:pRg st="0" end="0"/>
                                            </p:txEl>
                                          </p:spTgt>
                                        </p:tgtEl>
                                        <p:attrNameLst>
                                          <p:attrName>style.visibility</p:attrName>
                                        </p:attrNameLst>
                                      </p:cBhvr>
                                      <p:to>
                                        <p:strVal val="visible"/>
                                      </p:to>
                                    </p:set>
                                    <p:animEffect transition="in" filter="wipe(left)">
                                      <p:cBhvr>
                                        <p:cTn id="7" dur="1250"/>
                                        <p:tgtEl>
                                          <p:spTgt spid="3215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1538">
                                            <p:txEl>
                                              <p:pRg st="1" end="1"/>
                                            </p:txEl>
                                          </p:spTgt>
                                        </p:tgtEl>
                                        <p:attrNameLst>
                                          <p:attrName>style.visibility</p:attrName>
                                        </p:attrNameLst>
                                      </p:cBhvr>
                                      <p:to>
                                        <p:strVal val="visible"/>
                                      </p:to>
                                    </p:set>
                                    <p:animEffect transition="in" filter="fade">
                                      <p:cBhvr>
                                        <p:cTn id="12" dur="1000"/>
                                        <p:tgtEl>
                                          <p:spTgt spid="321538">
                                            <p:txEl>
                                              <p:pRg st="1" end="1"/>
                                            </p:txEl>
                                          </p:spTgt>
                                        </p:tgtEl>
                                      </p:cBhvr>
                                    </p:animEffect>
                                    <p:anim calcmode="lin" valueType="num">
                                      <p:cBhvr>
                                        <p:cTn id="13" dur="1000" fill="hold"/>
                                        <p:tgtEl>
                                          <p:spTgt spid="32153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215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1538">
                                            <p:txEl>
                                              <p:pRg st="2" end="2"/>
                                            </p:txEl>
                                          </p:spTgt>
                                        </p:tgtEl>
                                        <p:attrNameLst>
                                          <p:attrName>style.visibility</p:attrName>
                                        </p:attrNameLst>
                                      </p:cBhvr>
                                      <p:to>
                                        <p:strVal val="visible"/>
                                      </p:to>
                                    </p:set>
                                    <p:animEffect transition="in" filter="fade">
                                      <p:cBhvr>
                                        <p:cTn id="19" dur="1000"/>
                                        <p:tgtEl>
                                          <p:spTgt spid="321538">
                                            <p:txEl>
                                              <p:pRg st="2" end="2"/>
                                            </p:txEl>
                                          </p:spTgt>
                                        </p:tgtEl>
                                      </p:cBhvr>
                                    </p:animEffect>
                                    <p:anim calcmode="lin" valueType="num">
                                      <p:cBhvr>
                                        <p:cTn id="20" dur="1000" fill="hold"/>
                                        <p:tgtEl>
                                          <p:spTgt spid="32153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215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1538">
                                            <p:txEl>
                                              <p:pRg st="3" end="3"/>
                                            </p:txEl>
                                          </p:spTgt>
                                        </p:tgtEl>
                                        <p:attrNameLst>
                                          <p:attrName>style.visibility</p:attrName>
                                        </p:attrNameLst>
                                      </p:cBhvr>
                                      <p:to>
                                        <p:strVal val="visible"/>
                                      </p:to>
                                    </p:set>
                                    <p:animEffect transition="in" filter="fade">
                                      <p:cBhvr>
                                        <p:cTn id="26" dur="1000"/>
                                        <p:tgtEl>
                                          <p:spTgt spid="321538">
                                            <p:txEl>
                                              <p:pRg st="3" end="3"/>
                                            </p:txEl>
                                          </p:spTgt>
                                        </p:tgtEl>
                                      </p:cBhvr>
                                    </p:animEffect>
                                    <p:anim calcmode="lin" valueType="num">
                                      <p:cBhvr>
                                        <p:cTn id="27" dur="1000" fill="hold"/>
                                        <p:tgtEl>
                                          <p:spTgt spid="32153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215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21538">
                                            <p:txEl>
                                              <p:pRg st="4" end="4"/>
                                            </p:txEl>
                                          </p:spTgt>
                                        </p:tgtEl>
                                        <p:attrNameLst>
                                          <p:attrName>style.visibility</p:attrName>
                                        </p:attrNameLst>
                                      </p:cBhvr>
                                      <p:to>
                                        <p:strVal val="visible"/>
                                      </p:to>
                                    </p:set>
                                    <p:animEffect transition="in" filter="fade">
                                      <p:cBhvr>
                                        <p:cTn id="33" dur="1000"/>
                                        <p:tgtEl>
                                          <p:spTgt spid="321538">
                                            <p:txEl>
                                              <p:pRg st="4" end="4"/>
                                            </p:txEl>
                                          </p:spTgt>
                                        </p:tgtEl>
                                      </p:cBhvr>
                                    </p:animEffect>
                                    <p:anim calcmode="lin" valueType="num">
                                      <p:cBhvr>
                                        <p:cTn id="34" dur="1000" fill="hold"/>
                                        <p:tgtEl>
                                          <p:spTgt spid="32153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215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idx="1"/>
          </p:nvPr>
        </p:nvSpPr>
        <p:spPr>
          <a:xfrm>
            <a:off x="407368" y="94456"/>
            <a:ext cx="11377264" cy="6669088"/>
          </a:xfrm>
          <a:solidFill>
            <a:srgbClr val="FFFFCC"/>
          </a:solidFill>
          <a:ln w="38100">
            <a:solidFill>
              <a:srgbClr val="FF3300"/>
            </a:solidFill>
            <a:miter lim="800000"/>
            <a:headEnd/>
            <a:tailEnd/>
          </a:ln>
        </p:spPr>
        <p:txBody>
          <a:bodyPr>
            <a:normAutofit/>
          </a:bodyPr>
          <a:lstStyle/>
          <a:p>
            <a:pPr marL="609600" indent="-609600">
              <a:lnSpc>
                <a:spcPct val="150000"/>
              </a:lnSpc>
              <a:buNone/>
            </a:pPr>
            <a:r>
              <a:rPr lang="it-IT" altLang="it-IT" sz="2800" b="1" dirty="0">
                <a:solidFill>
                  <a:srgbClr val="420000"/>
                </a:solidFill>
                <a:latin typeface="Arial" panose="020B0604020202020204" pitchFamily="34" charset="0"/>
                <a:cs typeface="Arial" panose="020B0604020202020204" pitchFamily="34" charset="0"/>
              </a:rPr>
              <a:t>10 - Come è pensata la creazione nella Bibbia?</a:t>
            </a:r>
            <a:endParaRPr lang="it-IT" altLang="it-IT" sz="2800" dirty="0">
              <a:solidFill>
                <a:srgbClr val="420000"/>
              </a:solidFill>
              <a:latin typeface="Arial" panose="020B0604020202020204" pitchFamily="34" charset="0"/>
              <a:cs typeface="Arial" panose="020B0604020202020204" pitchFamily="34" charset="0"/>
            </a:endParaRPr>
          </a:p>
          <a:p>
            <a:pPr marL="609600" indent="-609600">
              <a:lnSpc>
                <a:spcPct val="150000"/>
              </a:lnSpc>
            </a:pPr>
            <a:endParaRPr lang="it-IT" altLang="it-IT" sz="1600" dirty="0">
              <a:solidFill>
                <a:srgbClr val="420000"/>
              </a:solidFill>
              <a:latin typeface="Arial" panose="020B0604020202020204" pitchFamily="34" charset="0"/>
              <a:cs typeface="Arial" panose="020B0604020202020204" pitchFamily="34" charset="0"/>
            </a:endParaRPr>
          </a:p>
          <a:p>
            <a:pPr marL="457200" lvl="1" indent="0">
              <a:lnSpc>
                <a:spcPct val="150000"/>
              </a:lnSpc>
              <a:buNone/>
            </a:pPr>
            <a:r>
              <a:rPr lang="it-IT" dirty="0" smtClean="0">
                <a:latin typeface="Arial" panose="020B0604020202020204" pitchFamily="34" charset="0"/>
                <a:cs typeface="Arial" panose="020B0604020202020204" pitchFamily="34" charset="0"/>
              </a:rPr>
              <a:t>In </a:t>
            </a:r>
            <a:r>
              <a:rPr lang="it-IT" dirty="0">
                <a:latin typeface="Arial" panose="020B0604020202020204" pitchFamily="34" charset="0"/>
                <a:cs typeface="Arial" panose="020B0604020202020204" pitchFamily="34" charset="0"/>
              </a:rPr>
              <a:t>realtà, nella Bibbia, non vi sono i racconti </a:t>
            </a:r>
            <a:r>
              <a:rPr lang="it-IT" b="1" dirty="0">
                <a:latin typeface="Arial" panose="020B0604020202020204" pitchFamily="34" charset="0"/>
                <a:cs typeface="Arial" panose="020B0604020202020204" pitchFamily="34" charset="0"/>
              </a:rPr>
              <a:t>di </a:t>
            </a:r>
            <a:r>
              <a:rPr lang="it-IT" b="1" u="sng" dirty="0">
                <a:latin typeface="Arial" panose="020B0604020202020204" pitchFamily="34" charset="0"/>
                <a:cs typeface="Arial" panose="020B0604020202020204" pitchFamily="34" charset="0"/>
              </a:rPr>
              <a:t>come</a:t>
            </a:r>
            <a:r>
              <a:rPr lang="it-IT" dirty="0">
                <a:latin typeface="Arial" panose="020B0604020202020204" pitchFamily="34" charset="0"/>
                <a:cs typeface="Arial" panose="020B0604020202020204" pitchFamily="34" charset="0"/>
              </a:rPr>
              <a:t> è avvenuta la creazione, ma </a:t>
            </a:r>
            <a:r>
              <a:rPr lang="it-IT" b="1" u="sng" dirty="0">
                <a:latin typeface="Arial" panose="020B0604020202020204" pitchFamily="34" charset="0"/>
                <a:cs typeface="Arial" panose="020B0604020202020204" pitchFamily="34" charset="0"/>
              </a:rPr>
              <a:t>modi</a:t>
            </a:r>
            <a:r>
              <a:rPr lang="it-IT" dirty="0">
                <a:latin typeface="Arial" panose="020B0604020202020204" pitchFamily="34" charset="0"/>
                <a:cs typeface="Arial" panose="020B0604020202020204" pitchFamily="34" charset="0"/>
              </a:rPr>
              <a:t> diversi di riflettere sul senso della vita umana nella creazione, il senso della sofferenza e cosa desidera Dio dagli uomini. </a:t>
            </a:r>
            <a:endParaRPr lang="it-IT" dirty="0" smtClean="0">
              <a:latin typeface="Arial" panose="020B0604020202020204" pitchFamily="34" charset="0"/>
              <a:cs typeface="Arial" panose="020B0604020202020204" pitchFamily="34" charset="0"/>
            </a:endParaRPr>
          </a:p>
          <a:p>
            <a:pPr marL="457200" lvl="1" indent="0">
              <a:lnSpc>
                <a:spcPct val="150000"/>
              </a:lnSpc>
              <a:buNone/>
            </a:pPr>
            <a:r>
              <a:rPr lang="it-IT" dirty="0" smtClean="0">
                <a:latin typeface="Arial" panose="020B0604020202020204" pitchFamily="34" charset="0"/>
                <a:cs typeface="Arial" panose="020B0604020202020204" pitchFamily="34" charset="0"/>
              </a:rPr>
              <a:t>A </a:t>
            </a:r>
            <a:r>
              <a:rPr lang="it-IT" dirty="0">
                <a:latin typeface="Arial" panose="020B0604020202020204" pitchFamily="34" charset="0"/>
                <a:cs typeface="Arial" panose="020B0604020202020204" pitchFamily="34" charset="0"/>
              </a:rPr>
              <a:t>volte il linguaggio usato è quello simbolico dell’antica cultura babilonese ed egiziana. Entrambi i due “racconti” della Bibbia, scritti in epoche diverse e in apparenza contraddittori, considerano il creato opera di un solo Dio buono pensato nella perfezione </a:t>
            </a:r>
            <a:r>
              <a:rPr lang="it-IT" dirty="0" smtClean="0">
                <a:latin typeface="Arial" panose="020B0604020202020204" pitchFamily="34" charset="0"/>
                <a:cs typeface="Arial" panose="020B0604020202020204" pitchFamily="34" charset="0"/>
              </a:rPr>
              <a:t>dell’amore. </a:t>
            </a:r>
          </a:p>
          <a:p>
            <a:pPr marL="457200" lvl="1" indent="0">
              <a:lnSpc>
                <a:spcPct val="150000"/>
              </a:lnSpc>
              <a:buNone/>
            </a:pPr>
            <a:r>
              <a:rPr lang="it-IT" dirty="0" smtClean="0">
                <a:latin typeface="Arial" panose="020B0604020202020204" pitchFamily="34" charset="0"/>
                <a:cs typeface="Arial" panose="020B0604020202020204" pitchFamily="34" charset="0"/>
              </a:rPr>
              <a:t>Il </a:t>
            </a:r>
            <a:r>
              <a:rPr lang="it-IT" dirty="0">
                <a:latin typeface="Arial" panose="020B0604020202020204" pitchFamily="34" charset="0"/>
                <a:cs typeface="Arial" panose="020B0604020202020204" pitchFamily="34" charset="0"/>
              </a:rPr>
              <a:t>male non dipende da Dio e il dio biblico presenta una novità: non si può immaginarlo sessuato o con statue come nelle antiche culture circostanti.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2562">
                                            <p:txEl>
                                              <p:pRg st="0" end="0"/>
                                            </p:txEl>
                                          </p:spTgt>
                                        </p:tgtEl>
                                        <p:attrNameLst>
                                          <p:attrName>style.visibility</p:attrName>
                                        </p:attrNameLst>
                                      </p:cBhvr>
                                      <p:to>
                                        <p:strVal val="visible"/>
                                      </p:to>
                                    </p:set>
                                    <p:animEffect transition="in" filter="wipe(left)">
                                      <p:cBhvr>
                                        <p:cTn id="7" dur="500"/>
                                        <p:tgtEl>
                                          <p:spTgt spid="322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2562">
                                            <p:txEl>
                                              <p:pRg st="2" end="2"/>
                                            </p:txEl>
                                          </p:spTgt>
                                        </p:tgtEl>
                                        <p:attrNameLst>
                                          <p:attrName>style.visibility</p:attrName>
                                        </p:attrNameLst>
                                      </p:cBhvr>
                                      <p:to>
                                        <p:strVal val="visible"/>
                                      </p:to>
                                    </p:set>
                                    <p:animEffect transition="in" filter="fade">
                                      <p:cBhvr>
                                        <p:cTn id="12" dur="1000"/>
                                        <p:tgtEl>
                                          <p:spTgt spid="322562">
                                            <p:txEl>
                                              <p:pRg st="2" end="2"/>
                                            </p:txEl>
                                          </p:spTgt>
                                        </p:tgtEl>
                                      </p:cBhvr>
                                    </p:animEffect>
                                    <p:anim calcmode="lin" valueType="num">
                                      <p:cBhvr>
                                        <p:cTn id="13" dur="1000" fill="hold"/>
                                        <p:tgtEl>
                                          <p:spTgt spid="32256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2256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2562">
                                            <p:txEl>
                                              <p:pRg st="3" end="3"/>
                                            </p:txEl>
                                          </p:spTgt>
                                        </p:tgtEl>
                                        <p:attrNameLst>
                                          <p:attrName>style.visibility</p:attrName>
                                        </p:attrNameLst>
                                      </p:cBhvr>
                                      <p:to>
                                        <p:strVal val="visible"/>
                                      </p:to>
                                    </p:set>
                                    <p:animEffect transition="in" filter="fade">
                                      <p:cBhvr>
                                        <p:cTn id="17" dur="1000"/>
                                        <p:tgtEl>
                                          <p:spTgt spid="322562">
                                            <p:txEl>
                                              <p:pRg st="3" end="3"/>
                                            </p:txEl>
                                          </p:spTgt>
                                        </p:tgtEl>
                                      </p:cBhvr>
                                    </p:animEffect>
                                    <p:anim calcmode="lin" valueType="num">
                                      <p:cBhvr>
                                        <p:cTn id="18" dur="1000" fill="hold"/>
                                        <p:tgtEl>
                                          <p:spTgt spid="32256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2256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2562">
                                            <p:txEl>
                                              <p:pRg st="4" end="4"/>
                                            </p:txEl>
                                          </p:spTgt>
                                        </p:tgtEl>
                                        <p:attrNameLst>
                                          <p:attrName>style.visibility</p:attrName>
                                        </p:attrNameLst>
                                      </p:cBhvr>
                                      <p:to>
                                        <p:strVal val="visible"/>
                                      </p:to>
                                    </p:set>
                                    <p:animEffect transition="in" filter="fade">
                                      <p:cBhvr>
                                        <p:cTn id="22" dur="1000"/>
                                        <p:tgtEl>
                                          <p:spTgt spid="322562">
                                            <p:txEl>
                                              <p:pRg st="4" end="4"/>
                                            </p:txEl>
                                          </p:spTgt>
                                        </p:tgtEl>
                                      </p:cBhvr>
                                    </p:animEffect>
                                    <p:anim calcmode="lin" valueType="num">
                                      <p:cBhvr>
                                        <p:cTn id="23" dur="1000" fill="hold"/>
                                        <p:tgtEl>
                                          <p:spTgt spid="32256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225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idx="1"/>
          </p:nvPr>
        </p:nvSpPr>
        <p:spPr>
          <a:xfrm>
            <a:off x="623393" y="188914"/>
            <a:ext cx="10945215" cy="6480175"/>
          </a:xfrm>
          <a:solidFill>
            <a:srgbClr val="FFFFCC"/>
          </a:solidFill>
          <a:ln w="38100">
            <a:solidFill>
              <a:srgbClr val="FF3300"/>
            </a:solidFill>
            <a:miter lim="800000"/>
            <a:headEnd/>
            <a:tailEnd/>
          </a:ln>
        </p:spPr>
        <p:txBody>
          <a:bodyPr>
            <a:normAutofit fontScale="77500" lnSpcReduction="20000"/>
          </a:bodyPr>
          <a:lstStyle/>
          <a:p>
            <a:pPr marL="609600" indent="-609600">
              <a:lnSpc>
                <a:spcPct val="150000"/>
              </a:lnSpc>
              <a:buNone/>
            </a:pPr>
            <a:endParaRPr lang="it-IT" altLang="it-IT" sz="1100" b="1" dirty="0" smtClean="0">
              <a:solidFill>
                <a:srgbClr val="420000"/>
              </a:solidFill>
              <a:latin typeface="Arial" panose="020B0604020202020204" pitchFamily="34" charset="0"/>
              <a:cs typeface="Arial" panose="020B0604020202020204" pitchFamily="34" charset="0"/>
            </a:endParaRPr>
          </a:p>
          <a:p>
            <a:pPr marL="609600" indent="-609600">
              <a:lnSpc>
                <a:spcPct val="150000"/>
              </a:lnSpc>
              <a:buNone/>
            </a:pPr>
            <a:r>
              <a:rPr lang="it-IT" altLang="it-IT" sz="2800" b="1" dirty="0" smtClean="0">
                <a:solidFill>
                  <a:srgbClr val="420000"/>
                </a:solidFill>
                <a:latin typeface="Arial" panose="020B0604020202020204" pitchFamily="34" charset="0"/>
                <a:cs typeface="Arial" panose="020B0604020202020204" pitchFamily="34" charset="0"/>
              </a:rPr>
              <a:t>11 </a:t>
            </a:r>
            <a:r>
              <a:rPr lang="it-IT" altLang="it-IT" sz="2800" b="1" dirty="0">
                <a:solidFill>
                  <a:srgbClr val="420000"/>
                </a:solidFill>
                <a:latin typeface="Arial" panose="020B0604020202020204" pitchFamily="34" charset="0"/>
                <a:cs typeface="Arial" panose="020B0604020202020204" pitchFamily="34" charset="0"/>
              </a:rPr>
              <a:t>- Caratteristiche del </a:t>
            </a:r>
            <a:r>
              <a:rPr lang="it-IT" altLang="it-IT" sz="2800" b="1" dirty="0">
                <a:solidFill>
                  <a:srgbClr val="000000"/>
                </a:solidFill>
                <a:latin typeface="Arial" panose="020B0604020202020204" pitchFamily="34" charset="0"/>
                <a:cs typeface="Arial" panose="020B0604020202020204" pitchFamily="34" charset="0"/>
              </a:rPr>
              <a:t>PRIMO</a:t>
            </a:r>
            <a:r>
              <a:rPr lang="it-IT" altLang="it-IT" sz="2800" b="1" dirty="0">
                <a:solidFill>
                  <a:srgbClr val="420000"/>
                </a:solidFill>
                <a:latin typeface="Arial" panose="020B0604020202020204" pitchFamily="34" charset="0"/>
                <a:cs typeface="Arial" panose="020B0604020202020204" pitchFamily="34" charset="0"/>
              </a:rPr>
              <a:t> apparente “racconto” della creazione nella Bibbia</a:t>
            </a:r>
            <a:r>
              <a:rPr lang="it-IT" altLang="it-IT" sz="2800" b="1" dirty="0" smtClean="0">
                <a:solidFill>
                  <a:srgbClr val="420000"/>
                </a:solidFill>
                <a:latin typeface="Arial" panose="020B0604020202020204" pitchFamily="34" charset="0"/>
                <a:cs typeface="Arial" panose="020B0604020202020204" pitchFamily="34" charset="0"/>
              </a:rPr>
              <a:t>.</a:t>
            </a:r>
            <a:endParaRPr lang="it-IT" altLang="it-IT" sz="2800" dirty="0">
              <a:solidFill>
                <a:srgbClr val="420000"/>
              </a:solidFill>
              <a:latin typeface="Arial" panose="020B0604020202020204" pitchFamily="34" charset="0"/>
              <a:cs typeface="Arial" panose="020B0604020202020204" pitchFamily="34" charset="0"/>
            </a:endParaRPr>
          </a:p>
          <a:p>
            <a:pPr marL="457200" lvl="1" indent="0">
              <a:lnSpc>
                <a:spcPct val="160000"/>
              </a:lnSpc>
              <a:buNone/>
            </a:pPr>
            <a:r>
              <a:rPr lang="it-IT" sz="2600" dirty="0">
                <a:latin typeface="Arial" panose="020B0604020202020204" pitchFamily="34" charset="0"/>
                <a:cs typeface="Arial" panose="020B0604020202020204" pitchFamily="34" charset="0"/>
              </a:rPr>
              <a:t>Il primo apparente “racconto” della creazione corrisponde al primo capitolo del libro Genesi.</a:t>
            </a:r>
          </a:p>
          <a:p>
            <a:pPr marL="457200" lvl="1" indent="0">
              <a:lnSpc>
                <a:spcPct val="160000"/>
              </a:lnSpc>
              <a:buNone/>
            </a:pPr>
            <a:r>
              <a:rPr lang="it-IT" sz="2600" dirty="0">
                <a:latin typeface="Arial" panose="020B0604020202020204" pitchFamily="34" charset="0"/>
                <a:cs typeface="Arial" panose="020B0604020202020204" pitchFamily="34" charset="0"/>
              </a:rPr>
              <a:t>Ad una prima lettura si presenta come un’assurda e disordinata descrizione delle opere create avvenute in sei giorni</a:t>
            </a:r>
            <a:r>
              <a:rPr lang="it-IT" sz="2600" dirty="0" smtClean="0">
                <a:latin typeface="Arial" panose="020B0604020202020204" pitchFamily="34" charset="0"/>
                <a:cs typeface="Arial" panose="020B0604020202020204" pitchFamily="34" charset="0"/>
              </a:rPr>
              <a:t>.</a:t>
            </a:r>
          </a:p>
          <a:p>
            <a:pPr marL="457200" lvl="1" indent="0">
              <a:lnSpc>
                <a:spcPct val="160000"/>
              </a:lnSpc>
              <a:buNone/>
            </a:pPr>
            <a:r>
              <a:rPr lang="it-IT" sz="2600" dirty="0" smtClean="0">
                <a:latin typeface="Arial" panose="020B0604020202020204" pitchFamily="34" charset="0"/>
                <a:cs typeface="Arial" panose="020B0604020202020204" pitchFamily="34" charset="0"/>
              </a:rPr>
              <a:t> </a:t>
            </a:r>
            <a:r>
              <a:rPr lang="it-IT" sz="2600" dirty="0">
                <a:latin typeface="Arial" panose="020B0604020202020204" pitchFamily="34" charset="0"/>
                <a:cs typeface="Arial" panose="020B0604020202020204" pitchFamily="34" charset="0"/>
              </a:rPr>
              <a:t>In realtà stiamo leggendo, non un racconto, ma una canzone (</a:t>
            </a:r>
            <a:r>
              <a:rPr lang="it-IT" sz="2600" b="1" dirty="0">
                <a:latin typeface="Arial" panose="020B0604020202020204" pitchFamily="34" charset="0"/>
                <a:cs typeface="Arial" panose="020B0604020202020204" pitchFamily="34" charset="0"/>
              </a:rPr>
              <a:t>inno</a:t>
            </a:r>
            <a:r>
              <a:rPr lang="it-IT" sz="2600" dirty="0">
                <a:latin typeface="Arial" panose="020B0604020202020204" pitchFamily="34" charset="0"/>
                <a:cs typeface="Arial" panose="020B0604020202020204" pitchFamily="34" charset="0"/>
              </a:rPr>
              <a:t>) dedicato al Dio creatore. </a:t>
            </a:r>
          </a:p>
          <a:p>
            <a:pPr marL="457200" lvl="1" indent="0">
              <a:lnSpc>
                <a:spcPct val="160000"/>
              </a:lnSpc>
              <a:buNone/>
            </a:pPr>
            <a:r>
              <a:rPr lang="it-IT" sz="2600" dirty="0">
                <a:latin typeface="Arial" panose="020B0604020202020204" pitchFamily="34" charset="0"/>
                <a:cs typeface="Arial" panose="020B0604020202020204" pitchFamily="34" charset="0"/>
              </a:rPr>
              <a:t>I </a:t>
            </a:r>
            <a:r>
              <a:rPr lang="it-IT" sz="2600" b="1" dirty="0">
                <a:latin typeface="Arial" panose="020B0604020202020204" pitchFamily="34" charset="0"/>
                <a:cs typeface="Arial" panose="020B0604020202020204" pitchFamily="34" charset="0"/>
              </a:rPr>
              <a:t>giorni</a:t>
            </a:r>
            <a:r>
              <a:rPr lang="it-IT" sz="2600" dirty="0">
                <a:latin typeface="Arial" panose="020B0604020202020204" pitchFamily="34" charset="0"/>
                <a:cs typeface="Arial" panose="020B0604020202020204" pitchFamily="34" charset="0"/>
              </a:rPr>
              <a:t> sono i tempi delle </a:t>
            </a:r>
            <a:r>
              <a:rPr lang="it-IT" sz="2600" dirty="0" smtClean="0">
                <a:latin typeface="Arial" panose="020B0604020202020204" pitchFamily="34" charset="0"/>
                <a:cs typeface="Arial" panose="020B0604020202020204" pitchFamily="34" charset="0"/>
              </a:rPr>
              <a:t>antiche feste </a:t>
            </a:r>
            <a:r>
              <a:rPr lang="it-IT" sz="2600" dirty="0">
                <a:latin typeface="Arial" panose="020B0604020202020204" pitchFamily="34" charset="0"/>
                <a:cs typeface="Arial" panose="020B0604020202020204" pitchFamily="34" charset="0"/>
              </a:rPr>
              <a:t>liturgiche messi in un unico inno. Esso veniva danzato nel restaurato tempio di Gerusalemme dopo l’editto di Ciro Re di Persia che permise la libertà religiosa agli ebrei. </a:t>
            </a:r>
          </a:p>
          <a:p>
            <a:pPr marL="457200" lvl="1" indent="0">
              <a:lnSpc>
                <a:spcPct val="160000"/>
              </a:lnSpc>
              <a:buNone/>
            </a:pPr>
            <a:r>
              <a:rPr lang="it-IT" sz="2600" dirty="0">
                <a:latin typeface="Arial" panose="020B0604020202020204" pitchFamily="34" charset="0"/>
                <a:cs typeface="Arial" panose="020B0604020202020204" pitchFamily="34" charset="0"/>
              </a:rPr>
              <a:t>Prima di questo editto gli ebrei erano stati sconfitti, umiliati e sottomessi dall’impero babilonese. </a:t>
            </a:r>
          </a:p>
          <a:p>
            <a:pPr marL="457200" lvl="1" indent="0">
              <a:lnSpc>
                <a:spcPct val="160000"/>
              </a:lnSpc>
              <a:buNone/>
            </a:pPr>
            <a:r>
              <a:rPr lang="it-IT" sz="2600" dirty="0">
                <a:latin typeface="Arial" panose="020B0604020202020204" pitchFamily="34" charset="0"/>
                <a:cs typeface="Arial" panose="020B0604020202020204" pitchFamily="34" charset="0"/>
              </a:rPr>
              <a:t>L’inno del primo Cap. Genesi fu composto verso il V - VI sec a.C. anche come risposta alle umiliazioni e agli interrogativi </a:t>
            </a:r>
            <a:r>
              <a:rPr lang="it-IT" sz="2600" dirty="0" smtClean="0">
                <a:latin typeface="Arial" panose="020B0604020202020204" pitchFamily="34" charset="0"/>
                <a:cs typeface="Arial" panose="020B0604020202020204" pitchFamily="34" charset="0"/>
              </a:rPr>
              <a:t>degli </a:t>
            </a:r>
            <a:r>
              <a:rPr lang="it-IT" sz="2600" dirty="0">
                <a:latin typeface="Arial" panose="020B0604020202020204" pitchFamily="34" charset="0"/>
                <a:cs typeface="Arial" panose="020B0604020202020204" pitchFamily="34" charset="0"/>
              </a:rPr>
              <a:t>ebrei </a:t>
            </a:r>
            <a:r>
              <a:rPr lang="it-IT" sz="2600" dirty="0" smtClean="0">
                <a:latin typeface="Arial" panose="020B0604020202020204" pitchFamily="34" charset="0"/>
                <a:cs typeface="Arial" panose="020B0604020202020204" pitchFamily="34" charset="0"/>
              </a:rPr>
              <a:t>sottoposti </a:t>
            </a:r>
            <a:r>
              <a:rPr lang="it-IT" sz="2600" dirty="0">
                <a:latin typeface="Arial" panose="020B0604020202020204" pitchFamily="34" charset="0"/>
                <a:cs typeface="Arial" panose="020B0604020202020204" pitchFamily="34" charset="0"/>
              </a:rPr>
              <a:t>dai babilonesi.</a:t>
            </a:r>
          </a:p>
          <a:p>
            <a:pPr marL="609600" indent="-609600">
              <a:lnSpc>
                <a:spcPct val="150000"/>
              </a:lnSpc>
            </a:pPr>
            <a:endParaRPr lang="it-IT" altLang="it-IT" sz="1600" dirty="0">
              <a:solidFill>
                <a:srgbClr val="42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4610">
                                            <p:txEl>
                                              <p:pRg st="1" end="1"/>
                                            </p:txEl>
                                          </p:spTgt>
                                        </p:tgtEl>
                                        <p:attrNameLst>
                                          <p:attrName>style.visibility</p:attrName>
                                        </p:attrNameLst>
                                      </p:cBhvr>
                                      <p:to>
                                        <p:strVal val="visible"/>
                                      </p:to>
                                    </p:set>
                                    <p:animEffect transition="in" filter="wipe(left)">
                                      <p:cBhvr>
                                        <p:cTn id="7" dur="1250"/>
                                        <p:tgtEl>
                                          <p:spTgt spid="3246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4610">
                                            <p:txEl>
                                              <p:pRg st="2" end="2"/>
                                            </p:txEl>
                                          </p:spTgt>
                                        </p:tgtEl>
                                        <p:attrNameLst>
                                          <p:attrName>style.visibility</p:attrName>
                                        </p:attrNameLst>
                                      </p:cBhvr>
                                      <p:to>
                                        <p:strVal val="visible"/>
                                      </p:to>
                                    </p:set>
                                    <p:animEffect transition="in" filter="fade">
                                      <p:cBhvr>
                                        <p:cTn id="12" dur="1000"/>
                                        <p:tgtEl>
                                          <p:spTgt spid="324610">
                                            <p:txEl>
                                              <p:pRg st="2" end="2"/>
                                            </p:txEl>
                                          </p:spTgt>
                                        </p:tgtEl>
                                      </p:cBhvr>
                                    </p:animEffect>
                                    <p:anim calcmode="lin" valueType="num">
                                      <p:cBhvr>
                                        <p:cTn id="13" dur="1000" fill="hold"/>
                                        <p:tgtEl>
                                          <p:spTgt spid="32461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24610">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4610">
                                            <p:txEl>
                                              <p:pRg st="3" end="3"/>
                                            </p:txEl>
                                          </p:spTgt>
                                        </p:tgtEl>
                                        <p:attrNameLst>
                                          <p:attrName>style.visibility</p:attrName>
                                        </p:attrNameLst>
                                      </p:cBhvr>
                                      <p:to>
                                        <p:strVal val="visible"/>
                                      </p:to>
                                    </p:set>
                                    <p:animEffect transition="in" filter="fade">
                                      <p:cBhvr>
                                        <p:cTn id="17" dur="1000"/>
                                        <p:tgtEl>
                                          <p:spTgt spid="324610">
                                            <p:txEl>
                                              <p:pRg st="3" end="3"/>
                                            </p:txEl>
                                          </p:spTgt>
                                        </p:tgtEl>
                                      </p:cBhvr>
                                    </p:animEffect>
                                    <p:anim calcmode="lin" valueType="num">
                                      <p:cBhvr>
                                        <p:cTn id="18" dur="1000" fill="hold"/>
                                        <p:tgtEl>
                                          <p:spTgt spid="32461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24610">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4610">
                                            <p:txEl>
                                              <p:pRg st="4" end="4"/>
                                            </p:txEl>
                                          </p:spTgt>
                                        </p:tgtEl>
                                        <p:attrNameLst>
                                          <p:attrName>style.visibility</p:attrName>
                                        </p:attrNameLst>
                                      </p:cBhvr>
                                      <p:to>
                                        <p:strVal val="visible"/>
                                      </p:to>
                                    </p:set>
                                    <p:animEffect transition="in" filter="fade">
                                      <p:cBhvr>
                                        <p:cTn id="22" dur="1000"/>
                                        <p:tgtEl>
                                          <p:spTgt spid="324610">
                                            <p:txEl>
                                              <p:pRg st="4" end="4"/>
                                            </p:txEl>
                                          </p:spTgt>
                                        </p:tgtEl>
                                      </p:cBhvr>
                                    </p:animEffect>
                                    <p:anim calcmode="lin" valueType="num">
                                      <p:cBhvr>
                                        <p:cTn id="23" dur="1000" fill="hold"/>
                                        <p:tgtEl>
                                          <p:spTgt spid="324610">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24610">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4610">
                                            <p:txEl>
                                              <p:pRg st="5" end="5"/>
                                            </p:txEl>
                                          </p:spTgt>
                                        </p:tgtEl>
                                        <p:attrNameLst>
                                          <p:attrName>style.visibility</p:attrName>
                                        </p:attrNameLst>
                                      </p:cBhvr>
                                      <p:to>
                                        <p:strVal val="visible"/>
                                      </p:to>
                                    </p:set>
                                    <p:animEffect transition="in" filter="fade">
                                      <p:cBhvr>
                                        <p:cTn id="27" dur="1000"/>
                                        <p:tgtEl>
                                          <p:spTgt spid="324610">
                                            <p:txEl>
                                              <p:pRg st="5" end="5"/>
                                            </p:txEl>
                                          </p:spTgt>
                                        </p:tgtEl>
                                      </p:cBhvr>
                                    </p:animEffect>
                                    <p:anim calcmode="lin" valueType="num">
                                      <p:cBhvr>
                                        <p:cTn id="28" dur="1000" fill="hold"/>
                                        <p:tgtEl>
                                          <p:spTgt spid="324610">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246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24610">
                                            <p:txEl>
                                              <p:pRg st="6" end="6"/>
                                            </p:txEl>
                                          </p:spTgt>
                                        </p:tgtEl>
                                        <p:attrNameLst>
                                          <p:attrName>style.visibility</p:attrName>
                                        </p:attrNameLst>
                                      </p:cBhvr>
                                      <p:to>
                                        <p:strVal val="visible"/>
                                      </p:to>
                                    </p:set>
                                    <p:animEffect transition="in" filter="fade">
                                      <p:cBhvr>
                                        <p:cTn id="34" dur="1000"/>
                                        <p:tgtEl>
                                          <p:spTgt spid="324610">
                                            <p:txEl>
                                              <p:pRg st="6" end="6"/>
                                            </p:txEl>
                                          </p:spTgt>
                                        </p:tgtEl>
                                      </p:cBhvr>
                                    </p:animEffect>
                                    <p:anim calcmode="lin" valueType="num">
                                      <p:cBhvr>
                                        <p:cTn id="35" dur="1000" fill="hold"/>
                                        <p:tgtEl>
                                          <p:spTgt spid="324610">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24610">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24610">
                                            <p:txEl>
                                              <p:pRg st="7" end="7"/>
                                            </p:txEl>
                                          </p:spTgt>
                                        </p:tgtEl>
                                        <p:attrNameLst>
                                          <p:attrName>style.visibility</p:attrName>
                                        </p:attrNameLst>
                                      </p:cBhvr>
                                      <p:to>
                                        <p:strVal val="visible"/>
                                      </p:to>
                                    </p:set>
                                    <p:animEffect transition="in" filter="fade">
                                      <p:cBhvr>
                                        <p:cTn id="39" dur="1000"/>
                                        <p:tgtEl>
                                          <p:spTgt spid="324610">
                                            <p:txEl>
                                              <p:pRg st="7" end="7"/>
                                            </p:txEl>
                                          </p:spTgt>
                                        </p:tgtEl>
                                      </p:cBhvr>
                                    </p:animEffect>
                                    <p:anim calcmode="lin" valueType="num">
                                      <p:cBhvr>
                                        <p:cTn id="40" dur="1000" fill="hold"/>
                                        <p:tgtEl>
                                          <p:spTgt spid="324610">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246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idx="1"/>
          </p:nvPr>
        </p:nvSpPr>
        <p:spPr>
          <a:xfrm>
            <a:off x="311696" y="476250"/>
            <a:ext cx="11568608" cy="5905500"/>
          </a:xfrm>
          <a:solidFill>
            <a:srgbClr val="FFFFCC"/>
          </a:solidFill>
          <a:ln w="38100">
            <a:solidFill>
              <a:srgbClr val="FF3300"/>
            </a:solidFill>
            <a:miter lim="800000"/>
            <a:headEnd/>
            <a:tailEnd/>
          </a:ln>
        </p:spPr>
        <p:txBody>
          <a:bodyPr>
            <a:normAutofit/>
          </a:bodyPr>
          <a:lstStyle/>
          <a:p>
            <a:pPr lvl="1">
              <a:lnSpc>
                <a:spcPct val="150000"/>
              </a:lnSpc>
            </a:pPr>
            <a:r>
              <a:rPr lang="it-IT" sz="2800" dirty="0" smtClean="0">
                <a:latin typeface="Arial" panose="020B0604020202020204" pitchFamily="34" charset="0"/>
                <a:cs typeface="Arial" panose="020B0604020202020204" pitchFamily="34" charset="0"/>
              </a:rPr>
              <a:t>Il </a:t>
            </a:r>
            <a:r>
              <a:rPr lang="it-IT" sz="2800" dirty="0">
                <a:latin typeface="Arial" panose="020B0604020202020204" pitchFamily="34" charset="0"/>
                <a:cs typeface="Arial" panose="020B0604020202020204" pitchFamily="34" charset="0"/>
              </a:rPr>
              <a:t>nome di Dio utilizzato è </a:t>
            </a:r>
            <a:r>
              <a:rPr lang="it-IT" sz="2800" b="1" i="1" dirty="0" err="1">
                <a:latin typeface="Arial" panose="020B0604020202020204" pitchFamily="34" charset="0"/>
                <a:cs typeface="Arial" panose="020B0604020202020204" pitchFamily="34" charset="0"/>
              </a:rPr>
              <a:t>Elohim</a:t>
            </a:r>
            <a:r>
              <a:rPr lang="it-IT" sz="2800" dirty="0">
                <a:latin typeface="Arial" panose="020B0604020202020204" pitchFamily="34" charset="0"/>
                <a:cs typeface="Arial" panose="020B0604020202020204" pitchFamily="34" charset="0"/>
              </a:rPr>
              <a:t> che sarebbe il plurale del Supremo Dio babilonese </a:t>
            </a:r>
            <a:r>
              <a:rPr lang="it-IT" sz="2800" i="1" dirty="0">
                <a:latin typeface="Arial" panose="020B0604020202020204" pitchFamily="34" charset="0"/>
                <a:cs typeface="Arial" panose="020B0604020202020204" pitchFamily="34" charset="0"/>
              </a:rPr>
              <a:t>El</a:t>
            </a:r>
            <a:r>
              <a:rPr lang="it-IT" sz="2800" dirty="0">
                <a:latin typeface="Arial" panose="020B0604020202020204" pitchFamily="34" charset="0"/>
                <a:cs typeface="Arial" panose="020B0604020202020204" pitchFamily="34" charset="0"/>
              </a:rPr>
              <a:t> (la Suprema Eccellenza), espresso nella forma plurale significa: le “Supreme Eccellenti Qualità dell’unico Dio Creatore.</a:t>
            </a:r>
          </a:p>
          <a:p>
            <a:pPr lvl="1">
              <a:lnSpc>
                <a:spcPct val="150000"/>
              </a:lnSpc>
            </a:pPr>
            <a:r>
              <a:rPr lang="it-IT" sz="2800" dirty="0">
                <a:latin typeface="Arial" panose="020B0604020202020204" pitchFamily="34" charset="0"/>
                <a:cs typeface="Arial" panose="020B0604020202020204" pitchFamily="34" charset="0"/>
              </a:rPr>
              <a:t>Secondo alcuni studiosi, la frase “</a:t>
            </a:r>
            <a:r>
              <a:rPr lang="it-IT" sz="2800" u="sng" dirty="0">
                <a:latin typeface="Arial" panose="020B0604020202020204" pitchFamily="34" charset="0"/>
                <a:cs typeface="Arial" panose="020B0604020202020204" pitchFamily="34" charset="0"/>
              </a:rPr>
              <a:t>facciamo</a:t>
            </a:r>
            <a:r>
              <a:rPr lang="it-IT" sz="2800" dirty="0">
                <a:latin typeface="Arial" panose="020B0604020202020204" pitchFamily="34" charset="0"/>
                <a:cs typeface="Arial" panose="020B0604020202020204" pitchFamily="34" charset="0"/>
              </a:rPr>
              <a:t> l’uomo, sia simile </a:t>
            </a:r>
            <a:r>
              <a:rPr lang="it-IT" sz="2800" u="sng" dirty="0">
                <a:latin typeface="Arial" panose="020B0604020202020204" pitchFamily="34" charset="0"/>
                <a:cs typeface="Arial" panose="020B0604020202020204" pitchFamily="34" charset="0"/>
              </a:rPr>
              <a:t>a noi</a:t>
            </a:r>
            <a:r>
              <a:rPr lang="it-IT" sz="2800" dirty="0">
                <a:latin typeface="Arial" panose="020B0604020202020204" pitchFamily="34" charset="0"/>
                <a:cs typeface="Arial" panose="020B0604020202020204" pitchFamily="34" charset="0"/>
              </a:rPr>
              <a:t>, a </a:t>
            </a:r>
            <a:r>
              <a:rPr lang="it-IT" sz="2800" u="sng" dirty="0">
                <a:latin typeface="Arial" panose="020B0604020202020204" pitchFamily="34" charset="0"/>
                <a:cs typeface="Arial" panose="020B0604020202020204" pitchFamily="34" charset="0"/>
              </a:rPr>
              <a:t>nostra </a:t>
            </a:r>
            <a:r>
              <a:rPr lang="it-IT" sz="2800" dirty="0">
                <a:latin typeface="Arial" panose="020B0604020202020204" pitchFamily="34" charset="0"/>
                <a:cs typeface="Arial" panose="020B0604020202020204" pitchFamily="34" charset="0"/>
              </a:rPr>
              <a:t>immagine e somiglianza…” , potrebbe significare che in </a:t>
            </a:r>
            <a:r>
              <a:rPr lang="it-IT" sz="2800" i="1" dirty="0" err="1">
                <a:latin typeface="Arial" panose="020B0604020202020204" pitchFamily="34" charset="0"/>
                <a:cs typeface="Arial" panose="020B0604020202020204" pitchFamily="34" charset="0"/>
              </a:rPr>
              <a:t>Elohim</a:t>
            </a:r>
            <a:r>
              <a:rPr lang="it-IT" sz="2800" dirty="0">
                <a:latin typeface="Arial" panose="020B0604020202020204" pitchFamily="34" charset="0"/>
                <a:cs typeface="Arial" panose="020B0604020202020204" pitchFamily="34" charset="0"/>
              </a:rPr>
              <a:t> dobbiamo pensare a tutte “le sue eccellenti qualità”, quelle dell’amore perfetto e generoso di un solo Dio.</a:t>
            </a:r>
          </a:p>
          <a:p>
            <a:pPr>
              <a:buFontTx/>
              <a:buNone/>
            </a:pPr>
            <a:endParaRPr lang="it-IT" altLang="it-IT"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idx="1"/>
          </p:nvPr>
        </p:nvSpPr>
        <p:spPr>
          <a:xfrm>
            <a:off x="443372" y="476250"/>
            <a:ext cx="11305256" cy="5905500"/>
          </a:xfrm>
          <a:solidFill>
            <a:srgbClr val="FFFFCC"/>
          </a:solidFill>
          <a:ln w="38100">
            <a:solidFill>
              <a:srgbClr val="FF3300"/>
            </a:solidFill>
            <a:miter lim="800000"/>
            <a:headEnd/>
            <a:tailEnd/>
          </a:ln>
        </p:spPr>
        <p:txBody>
          <a:bodyPr>
            <a:normAutofit fontScale="92500" lnSpcReduction="10000"/>
          </a:bodyPr>
          <a:lstStyle/>
          <a:p>
            <a:pPr marL="0" indent="0">
              <a:lnSpc>
                <a:spcPct val="150000"/>
              </a:lnSpc>
              <a:buNone/>
            </a:pPr>
            <a:r>
              <a:rPr lang="it-IT" dirty="0" smtClean="0">
                <a:latin typeface="Arial" panose="020B0604020202020204" pitchFamily="34" charset="0"/>
                <a:cs typeface="Arial" panose="020B0604020202020204" pitchFamily="34" charset="0"/>
              </a:rPr>
              <a:t>Gli </a:t>
            </a:r>
            <a:r>
              <a:rPr lang="it-IT" dirty="0">
                <a:latin typeface="Arial" panose="020B0604020202020204" pitchFamily="34" charset="0"/>
                <a:cs typeface="Arial" panose="020B0604020202020204" pitchFamily="34" charset="0"/>
              </a:rPr>
              <a:t>scopi, insegnamenti, di questo inno sono diversi. Noi ne ricordiamo solo alcuni.</a:t>
            </a:r>
          </a:p>
          <a:p>
            <a:pPr lvl="1">
              <a:lnSpc>
                <a:spcPct val="150000"/>
              </a:lnSpc>
            </a:pPr>
            <a:r>
              <a:rPr lang="it-IT" dirty="0">
                <a:latin typeface="Arial" panose="020B0604020202020204" pitchFamily="34" charset="0"/>
                <a:cs typeface="Arial" panose="020B0604020202020204" pitchFamily="34" charset="0"/>
              </a:rPr>
              <a:t>Nell’antica cultura religiosa dei babilonesi, la sessualità era un </a:t>
            </a:r>
            <a:r>
              <a:rPr lang="it-IT" b="1" u="sng" dirty="0">
                <a:latin typeface="Arial" panose="020B0604020202020204" pitchFamily="34" charset="0"/>
                <a:cs typeface="Arial" panose="020B0604020202020204" pitchFamily="34" charset="0"/>
              </a:rPr>
              <a:t>tabù</a:t>
            </a:r>
            <a:r>
              <a:rPr lang="it-IT" dirty="0">
                <a:latin typeface="Arial" panose="020B0604020202020204" pitchFamily="34" charset="0"/>
                <a:cs typeface="Arial" panose="020B0604020202020204" pitchFamily="34" charset="0"/>
              </a:rPr>
              <a:t> cioè qualcosa da temere perché appartenente non all’uomo, ma alle forze delle divinità. Se si trasgredivano le rigide regole della sessualità, vi era il terrore di essere castigati dal dio della sessualità </a:t>
            </a:r>
            <a:r>
              <a:rPr lang="it-IT" b="1" i="1" dirty="0" err="1">
                <a:latin typeface="Arial" panose="020B0604020202020204" pitchFamily="34" charset="0"/>
                <a:cs typeface="Arial" panose="020B0604020202020204" pitchFamily="34" charset="0"/>
              </a:rPr>
              <a:t>Bahal</a:t>
            </a:r>
            <a:r>
              <a:rPr lang="it-IT" dirty="0">
                <a:latin typeface="Arial" panose="020B0604020202020204" pitchFamily="34" charset="0"/>
                <a:cs typeface="Arial" panose="020B0604020202020204" pitchFamily="34" charset="0"/>
              </a:rPr>
              <a:t> (= tabù sessuali). </a:t>
            </a:r>
          </a:p>
          <a:p>
            <a:pPr lvl="1">
              <a:lnSpc>
                <a:spcPct val="150000"/>
              </a:lnSpc>
            </a:pPr>
            <a:r>
              <a:rPr lang="it-IT" dirty="0" smtClean="0">
                <a:latin typeface="Arial" panose="020B0604020202020204" pitchFamily="34" charset="0"/>
                <a:cs typeface="Arial" panose="020B0604020202020204" pitchFamily="34" charset="0"/>
              </a:rPr>
              <a:t>Al contrario, l’inno biblico, </a:t>
            </a:r>
            <a:r>
              <a:rPr lang="it-IT" dirty="0">
                <a:latin typeface="Arial" panose="020B0604020202020204" pitchFamily="34" charset="0"/>
                <a:cs typeface="Arial" panose="020B0604020202020204" pitchFamily="34" charset="0"/>
              </a:rPr>
              <a:t>vuole </a:t>
            </a:r>
            <a:r>
              <a:rPr lang="it-IT" dirty="0" smtClean="0">
                <a:latin typeface="Arial" panose="020B0604020202020204" pitchFamily="34" charset="0"/>
                <a:cs typeface="Arial" panose="020B0604020202020204" pitchFamily="34" charset="0"/>
              </a:rPr>
              <a:t>insegnare </a:t>
            </a:r>
            <a:r>
              <a:rPr lang="it-IT" dirty="0">
                <a:latin typeface="Arial" panose="020B0604020202020204" pitchFamily="34" charset="0"/>
                <a:cs typeface="Arial" panose="020B0604020202020204" pitchFamily="34" charset="0"/>
              </a:rPr>
              <a:t>che l’uomo è stato creato con una differenza sessuale, non per viverla in modo egoistico e con tabù, ma per essere l’immagine </a:t>
            </a:r>
            <a:r>
              <a:rPr lang="it-IT" dirty="0" smtClean="0">
                <a:latin typeface="Arial" panose="020B0604020202020204" pitchFamily="34" charset="0"/>
                <a:cs typeface="Arial" panose="020B0604020202020204" pitchFamily="34" charset="0"/>
              </a:rPr>
              <a:t>e somiglianza delle </a:t>
            </a:r>
            <a:r>
              <a:rPr lang="it-IT" dirty="0">
                <a:latin typeface="Arial" panose="020B0604020202020204" pitchFamily="34" charset="0"/>
                <a:cs typeface="Arial" panose="020B0604020202020204" pitchFamily="34" charset="0"/>
              </a:rPr>
              <a:t>eccellenti qualità dell’amore di Dio. </a:t>
            </a:r>
          </a:p>
          <a:p>
            <a:pPr lvl="1">
              <a:lnSpc>
                <a:spcPct val="150000"/>
              </a:lnSpc>
            </a:pPr>
            <a:r>
              <a:rPr lang="it-IT" dirty="0">
                <a:latin typeface="Arial" panose="020B0604020202020204" pitchFamily="34" charset="0"/>
                <a:cs typeface="Arial" panose="020B0604020202020204" pitchFamily="34" charset="0"/>
              </a:rPr>
              <a:t>La differenza sessuale negli uomini è un regalo di Dio all'umanità affinché la coppia umana possa essere felice di amare e </a:t>
            </a:r>
            <a:r>
              <a:rPr lang="it-IT" u="sng" dirty="0">
                <a:latin typeface="Arial" panose="020B0604020202020204" pitchFamily="34" charset="0"/>
                <a:cs typeface="Arial" panose="020B0604020202020204" pitchFamily="34" charset="0"/>
              </a:rPr>
              <a:t>di far festa</a:t>
            </a:r>
            <a:r>
              <a:rPr lang="it-IT" dirty="0">
                <a:latin typeface="Arial" panose="020B0604020202020204" pitchFamily="34" charset="0"/>
                <a:cs typeface="Arial" panose="020B0604020202020204" pitchFamily="34" charset="0"/>
              </a:rPr>
              <a:t> con il suo Creatore.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7" name="Picture 3" descr="Bibbia LDC Gen cap 1,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1989138"/>
            <a:ext cx="8010525" cy="4267200"/>
          </a:xfrm>
          <a:prstGeom prst="rect">
            <a:avLst/>
          </a:prstGeom>
          <a:noFill/>
          <a:extLst>
            <a:ext uri="{909E8E84-426E-40DD-AFC4-6F175D3DCCD1}">
              <a14:hiddenFill xmlns:a14="http://schemas.microsoft.com/office/drawing/2010/main">
                <a:solidFill>
                  <a:srgbClr val="FFFFFF"/>
                </a:solidFill>
              </a14:hiddenFill>
            </a:ext>
          </a:extLst>
        </p:spPr>
      </p:pic>
      <p:sp>
        <p:nvSpPr>
          <p:cNvPr id="267268" name="Rectangle 4"/>
          <p:cNvSpPr>
            <a:spLocks noChangeArrowheads="1"/>
          </p:cNvSpPr>
          <p:nvPr/>
        </p:nvSpPr>
        <p:spPr bwMode="auto">
          <a:xfrm>
            <a:off x="1991519" y="476672"/>
            <a:ext cx="8208963" cy="10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it-IT" altLang="it-IT" sz="2200" dirty="0">
                <a:solidFill>
                  <a:srgbClr val="FFFFBD"/>
                </a:solidFill>
              </a:rPr>
              <a:t>- Fu realmente il primo giorno?    Un giorno di 24 ore?</a:t>
            </a:r>
          </a:p>
          <a:p>
            <a:pPr>
              <a:lnSpc>
                <a:spcPct val="150000"/>
              </a:lnSpc>
            </a:pPr>
            <a:r>
              <a:rPr lang="it-IT" altLang="it-IT" sz="2200" dirty="0">
                <a:solidFill>
                  <a:srgbClr val="FFFFBD"/>
                </a:solidFill>
              </a:rPr>
              <a:t>- Separò la</a:t>
            </a:r>
            <a:r>
              <a:rPr lang="it-IT" altLang="it-IT" sz="2200" dirty="0"/>
              <a:t> </a:t>
            </a:r>
            <a:r>
              <a:rPr lang="it-IT" altLang="it-IT" sz="2200" dirty="0">
                <a:solidFill>
                  <a:srgbClr val="FF6600"/>
                </a:solidFill>
              </a:rPr>
              <a:t>luce</a:t>
            </a:r>
            <a:r>
              <a:rPr lang="it-IT" altLang="it-IT" sz="2200" dirty="0"/>
              <a:t> </a:t>
            </a:r>
            <a:r>
              <a:rPr lang="it-IT" altLang="it-IT" sz="2200" dirty="0">
                <a:solidFill>
                  <a:srgbClr val="FFFFBD"/>
                </a:solidFill>
              </a:rPr>
              <a:t>dalle tenebre in un</a:t>
            </a:r>
            <a:r>
              <a:rPr lang="it-IT" altLang="it-IT" sz="2200" dirty="0"/>
              <a:t> </a:t>
            </a:r>
            <a:r>
              <a:rPr lang="it-IT" altLang="it-IT" sz="2200" dirty="0">
                <a:solidFill>
                  <a:srgbClr val="FF6600"/>
                </a:solidFill>
              </a:rPr>
              <a:t>GIORNO</a:t>
            </a:r>
            <a:r>
              <a:rPr lang="it-IT" altLang="it-IT" sz="2200" dirty="0"/>
              <a:t>  </a:t>
            </a:r>
            <a:r>
              <a:rPr lang="it-IT" altLang="it-IT" sz="2200" dirty="0">
                <a:solidFill>
                  <a:srgbClr val="FFFFBD"/>
                </a:solidFill>
              </a:rPr>
              <a:t>e in una</a:t>
            </a:r>
            <a:r>
              <a:rPr lang="it-IT" altLang="it-IT" sz="2200" dirty="0"/>
              <a:t> </a:t>
            </a:r>
            <a:r>
              <a:rPr lang="it-IT" altLang="it-IT" sz="2200" dirty="0">
                <a:solidFill>
                  <a:srgbClr val="FF6600"/>
                </a:solidFill>
              </a:rPr>
              <a:t>NOTTE</a:t>
            </a:r>
            <a:r>
              <a:rPr lang="it-IT" altLang="it-IT" sz="2200" dirty="0"/>
              <a:t> </a:t>
            </a:r>
            <a:r>
              <a:rPr lang="it-IT" altLang="it-IT" sz="2200" dirty="0">
                <a:solidFill>
                  <a:srgbClr val="FFFFBD"/>
                </a:solidFill>
              </a:rPr>
              <a:t>?</a:t>
            </a:r>
          </a:p>
        </p:txBody>
      </p:sp>
      <p:cxnSp>
        <p:nvCxnSpPr>
          <p:cNvPr id="4" name="Connettore diritto 3"/>
          <p:cNvCxnSpPr/>
          <p:nvPr/>
        </p:nvCxnSpPr>
        <p:spPr>
          <a:xfrm>
            <a:off x="3935760" y="4365104"/>
            <a:ext cx="432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p:cNvCxnSpPr/>
          <p:nvPr/>
        </p:nvCxnSpPr>
        <p:spPr>
          <a:xfrm>
            <a:off x="6888088" y="4797152"/>
            <a:ext cx="9361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p:nvCxnSpPr>
        <p:spPr>
          <a:xfrm>
            <a:off x="5591944" y="5301208"/>
            <a:ext cx="9361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3719736" y="6165304"/>
            <a:ext cx="216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7268">
                                            <p:txEl>
                                              <p:pRg st="0" end="0"/>
                                            </p:txEl>
                                          </p:spTgt>
                                        </p:tgtEl>
                                        <p:attrNameLst>
                                          <p:attrName>style.visibility</p:attrName>
                                        </p:attrNameLst>
                                      </p:cBhvr>
                                      <p:to>
                                        <p:strVal val="visible"/>
                                      </p:to>
                                    </p:set>
                                    <p:animEffect transition="in" filter="wipe(left)">
                                      <p:cBhvr>
                                        <p:cTn id="27" dur="2000"/>
                                        <p:tgtEl>
                                          <p:spTgt spid="26726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7268">
                                            <p:txEl>
                                              <p:pRg st="1" end="1"/>
                                            </p:txEl>
                                          </p:spTgt>
                                        </p:tgtEl>
                                        <p:attrNameLst>
                                          <p:attrName>style.visibility</p:attrName>
                                        </p:attrNameLst>
                                      </p:cBhvr>
                                      <p:to>
                                        <p:strVal val="visible"/>
                                      </p:to>
                                    </p:set>
                                    <p:animEffect transition="in" filter="wipe(left)">
                                      <p:cBhvr>
                                        <p:cTn id="32" dur="2000"/>
                                        <p:tgtEl>
                                          <p:spTgt spid="2672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6"/>
          <p:cNvSpPr>
            <a:spLocks noChangeArrowheads="1"/>
          </p:cNvSpPr>
          <p:nvPr/>
        </p:nvSpPr>
        <p:spPr bwMode="auto">
          <a:xfrm>
            <a:off x="392451" y="382013"/>
            <a:ext cx="11407098" cy="6093976"/>
          </a:xfrm>
          <a:prstGeom prst="rect">
            <a:avLst/>
          </a:prstGeom>
          <a:solidFill>
            <a:srgbClr val="FFFFBD"/>
          </a:solidFill>
          <a:ln w="57150">
            <a:solidFill>
              <a:srgbClr val="FF0000"/>
            </a:solid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Nella Bibbia Dio viene presentato come colui che ha creato il mondo perché vuole entrare </a:t>
            </a: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nella coppia umana, vuole far festa in essa per “diffondere” la sua gioia di amare e di creare.</a:t>
            </a:r>
            <a:endParaRPr kumimoji="0" lang="it-IT" altLang="it-IT" sz="2000" b="0" i="0" u="none" strike="noStrike" cap="none" normalizeH="0" baseline="0" dirty="0" smtClean="0">
              <a:ln>
                <a:noFill/>
              </a:ln>
              <a:solidFill>
                <a:schemeClr val="tx1"/>
              </a:solidFill>
              <a:effectLst/>
            </a:endParaRP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In questo inno di lode ricco di simboli religiosi babilonesi, non si parla di peccato, </a:t>
            </a: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ma di coppia sessuata benedetta da Dio per diventare, davanti alla creazione, </a:t>
            </a: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la sua immagine e somiglianza nell’amore.</a:t>
            </a:r>
            <a:endParaRPr kumimoji="0" lang="it-IT" altLang="it-IT" sz="2000" b="0" i="0" u="none" strike="noStrike" cap="none" normalizeH="0" baseline="0" dirty="0" smtClean="0">
              <a:ln>
                <a:noFill/>
              </a:ln>
              <a:solidFill>
                <a:schemeClr val="tx1"/>
              </a:solidFill>
              <a:effectLst/>
            </a:endParaRP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Un altro scopo e di deridere (canzonare) le divinità pagane babilonesi </a:t>
            </a: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ora presentate come semplici creature di un solo Dio buono che allontana il male e il disordine. </a:t>
            </a:r>
            <a:endParaRPr kumimoji="0" lang="it-IT" altLang="it-IT" sz="2000" b="0" i="0" u="none" strike="noStrike" cap="none" normalizeH="0" baseline="0" dirty="0" smtClean="0">
              <a:ln>
                <a:noFill/>
              </a:ln>
              <a:solidFill>
                <a:schemeClr val="tx1"/>
              </a:solidFill>
              <a:effectLst/>
            </a:endParaRP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La Bibbia vuole opporsi alla fede politeista dei babilonesi i quali credevano </a:t>
            </a: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in due divinità creatrici </a:t>
            </a:r>
            <a:r>
              <a:rPr kumimoji="0" lang="it-IT" altLang="it-IT" sz="2000" b="1"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Marduk</a:t>
            </a:r>
            <a:r>
              <a:rPr kumimoji="0" lang="it-IT" altLang="it-IT"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(il dio buono della luce che significa l’ordine, il bello) </a:t>
            </a: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e </a:t>
            </a:r>
            <a:r>
              <a:rPr kumimoji="0" lang="it-IT" altLang="it-IT" sz="2000" b="1"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Teamat</a:t>
            </a:r>
            <a:r>
              <a:rPr kumimoji="0" lang="it-IT" altLang="it-IT"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(la dea cattiva delle tenebre che significa il disordine, il caos, il male </a:t>
            </a: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simboleggiata nel caos acquatico, “il mare in burrasca” )</a:t>
            </a:r>
            <a:endParaRPr kumimoji="0" lang="it-IT" altLang="it-IT" sz="2000" b="0" i="0" u="none" strike="noStrike" cap="none" normalizeH="0" baseline="0" dirty="0" smtClean="0">
              <a:ln>
                <a:noFill/>
              </a:ln>
              <a:solidFill>
                <a:schemeClr val="tx1"/>
              </a:solidFill>
              <a:effectLst/>
            </a:endParaRP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Non si nomina il Sole e la Luna perché erano il nome di due divinità babilonesi: </a:t>
            </a:r>
          </a:p>
          <a:p>
            <a:pPr lvl="1" algn="just">
              <a:lnSpc>
                <a:spcPct val="150000"/>
              </a:lnSpc>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nella bibbia si precisa che sono solo luminari.</a:t>
            </a:r>
            <a:endParaRPr kumimoji="0" lang="it-IT" altLang="it-IT" sz="20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idx="1"/>
          </p:nvPr>
        </p:nvSpPr>
        <p:spPr>
          <a:xfrm>
            <a:off x="911425" y="476250"/>
            <a:ext cx="10297143" cy="5905500"/>
          </a:xfrm>
          <a:solidFill>
            <a:srgbClr val="FFFFCC"/>
          </a:solidFill>
          <a:ln w="38100">
            <a:solidFill>
              <a:srgbClr val="FF3300"/>
            </a:solidFill>
            <a:miter lim="800000"/>
            <a:headEnd/>
            <a:tailEnd/>
          </a:ln>
        </p:spPr>
        <p:txBody>
          <a:bodyPr>
            <a:normAutofit/>
          </a:bodyPr>
          <a:lstStyle/>
          <a:p>
            <a:pPr marL="609600" indent="-609600">
              <a:lnSpc>
                <a:spcPct val="150000"/>
              </a:lnSpc>
              <a:buNone/>
            </a:pPr>
            <a:r>
              <a:rPr lang="it-IT" altLang="it-IT" b="1" dirty="0">
                <a:solidFill>
                  <a:srgbClr val="420000"/>
                </a:solidFill>
                <a:latin typeface="Arial" panose="020B0604020202020204" pitchFamily="34" charset="0"/>
                <a:cs typeface="Arial" panose="020B0604020202020204" pitchFamily="34" charset="0"/>
              </a:rPr>
              <a:t>12 - Come era considerata la creazione nell’antica cultura babilonese</a:t>
            </a:r>
            <a:r>
              <a:rPr lang="it-IT" altLang="it-IT" b="1" dirty="0" smtClean="0">
                <a:solidFill>
                  <a:srgbClr val="420000"/>
                </a:solidFill>
                <a:latin typeface="Arial" panose="020B0604020202020204" pitchFamily="34" charset="0"/>
                <a:cs typeface="Arial" panose="020B0604020202020204" pitchFamily="34" charset="0"/>
              </a:rPr>
              <a:t>?</a:t>
            </a:r>
            <a:endParaRPr lang="it-IT" altLang="it-IT" sz="2800" dirty="0">
              <a:solidFill>
                <a:srgbClr val="420000"/>
              </a:solidFill>
              <a:latin typeface="Arial" panose="020B0604020202020204" pitchFamily="34" charset="0"/>
              <a:cs typeface="Arial" panose="020B0604020202020204" pitchFamily="34" charset="0"/>
            </a:endParaRPr>
          </a:p>
          <a:p>
            <a:pPr lvl="1">
              <a:lnSpc>
                <a:spcPct val="150000"/>
              </a:lnSpc>
            </a:pPr>
            <a:r>
              <a:rPr lang="it-IT" dirty="0" smtClean="0">
                <a:latin typeface="Arial" panose="020B0604020202020204" pitchFamily="34" charset="0"/>
                <a:cs typeface="Arial" panose="020B0604020202020204" pitchFamily="34" charset="0"/>
              </a:rPr>
              <a:t>Credevano </a:t>
            </a:r>
            <a:r>
              <a:rPr lang="it-IT" dirty="0">
                <a:latin typeface="Arial" panose="020B0604020202020204" pitchFamily="34" charset="0"/>
                <a:cs typeface="Arial" panose="020B0604020202020204" pitchFamily="34" charset="0"/>
              </a:rPr>
              <a:t>nella battaglia di due divinità legata al ciclo delle stagioni: una buona </a:t>
            </a:r>
            <a:r>
              <a:rPr lang="it-IT" b="1" dirty="0" err="1">
                <a:latin typeface="Arial" panose="020B0604020202020204" pitchFamily="34" charset="0"/>
                <a:cs typeface="Arial" panose="020B0604020202020204" pitchFamily="34" charset="0"/>
              </a:rPr>
              <a:t>Marduck</a:t>
            </a:r>
            <a:r>
              <a:rPr lang="it-IT" dirty="0">
                <a:latin typeface="Arial" panose="020B0604020202020204" pitchFamily="34" charset="0"/>
                <a:cs typeface="Arial" panose="020B0604020202020204" pitchFamily="34" charset="0"/>
              </a:rPr>
              <a:t> il dio della Luce e dell’ordine </a:t>
            </a:r>
            <a:r>
              <a:rPr lang="it-IT" dirty="0" smtClean="0">
                <a:latin typeface="Arial" panose="020B0604020202020204" pitchFamily="34" charset="0"/>
                <a:cs typeface="Arial" panose="020B0604020202020204" pitchFamily="34" charset="0"/>
              </a:rPr>
              <a:t>e </a:t>
            </a:r>
            <a:r>
              <a:rPr lang="it-IT" dirty="0">
                <a:latin typeface="Arial" panose="020B0604020202020204" pitchFamily="34" charset="0"/>
                <a:cs typeface="Arial" panose="020B0604020202020204" pitchFamily="34" charset="0"/>
              </a:rPr>
              <a:t>un’altra </a:t>
            </a:r>
            <a:r>
              <a:rPr lang="it-IT" b="1" dirty="0" err="1">
                <a:latin typeface="Arial" panose="020B0604020202020204" pitchFamily="34" charset="0"/>
                <a:cs typeface="Arial" panose="020B0604020202020204" pitchFamily="34" charset="0"/>
              </a:rPr>
              <a:t>Teamat</a:t>
            </a:r>
            <a:r>
              <a:rPr lang="it-IT" b="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la dea delle tenebre simboleggiata con il mare in burrasca.</a:t>
            </a:r>
          </a:p>
          <a:p>
            <a:pPr lvl="1">
              <a:lnSpc>
                <a:spcPct val="150000"/>
              </a:lnSpc>
            </a:pPr>
            <a:r>
              <a:rPr lang="it-IT" dirty="0">
                <a:latin typeface="Arial" panose="020B0604020202020204" pitchFamily="34" charset="0"/>
                <a:cs typeface="Arial" panose="020B0604020202020204" pitchFamily="34" charset="0"/>
              </a:rPr>
              <a:t>Nelle culture politeiste le numerose divinità sono le forze della natura, spesso considerate figlie dello stesso Dio Supremo, venerate separatamente tra di loro. Fra esse vi era il dio</a:t>
            </a:r>
            <a:r>
              <a:rPr lang="it-IT" b="1" i="1" dirty="0">
                <a:latin typeface="Arial" panose="020B0604020202020204" pitchFamily="34" charset="0"/>
                <a:cs typeface="Arial" panose="020B0604020202020204" pitchFamily="34" charset="0"/>
              </a:rPr>
              <a:t> </a:t>
            </a:r>
            <a:r>
              <a:rPr lang="it-IT" b="1" i="1" dirty="0" err="1">
                <a:latin typeface="Arial" panose="020B0604020202020204" pitchFamily="34" charset="0"/>
                <a:cs typeface="Arial" panose="020B0604020202020204" pitchFamily="34" charset="0"/>
              </a:rPr>
              <a:t>Bahal</a:t>
            </a:r>
            <a:r>
              <a:rPr lang="it-IT" dirty="0">
                <a:latin typeface="Arial" panose="020B0604020202020204" pitchFamily="34" charset="0"/>
                <a:cs typeface="Arial" panose="020B0604020202020204" pitchFamily="34" charset="0"/>
              </a:rPr>
              <a:t> della sessualità.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0754">
                                            <p:txEl>
                                              <p:pRg st="0" end="0"/>
                                            </p:txEl>
                                          </p:spTgt>
                                        </p:tgtEl>
                                        <p:attrNameLst>
                                          <p:attrName>style.visibility</p:attrName>
                                        </p:attrNameLst>
                                      </p:cBhvr>
                                      <p:to>
                                        <p:strVal val="visible"/>
                                      </p:to>
                                    </p:set>
                                    <p:animEffect transition="in" filter="wipe(left)">
                                      <p:cBhvr>
                                        <p:cTn id="7" dur="1250"/>
                                        <p:tgtEl>
                                          <p:spTgt spid="3307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0754">
                                            <p:txEl>
                                              <p:pRg st="1" end="1"/>
                                            </p:txEl>
                                          </p:spTgt>
                                        </p:tgtEl>
                                        <p:attrNameLst>
                                          <p:attrName>style.visibility</p:attrName>
                                        </p:attrNameLst>
                                      </p:cBhvr>
                                      <p:to>
                                        <p:strVal val="visible"/>
                                      </p:to>
                                    </p:set>
                                    <p:animEffect transition="in" filter="fade">
                                      <p:cBhvr>
                                        <p:cTn id="12" dur="1000"/>
                                        <p:tgtEl>
                                          <p:spTgt spid="330754">
                                            <p:txEl>
                                              <p:pRg st="1" end="1"/>
                                            </p:txEl>
                                          </p:spTgt>
                                        </p:tgtEl>
                                      </p:cBhvr>
                                    </p:animEffect>
                                    <p:anim calcmode="lin" valueType="num">
                                      <p:cBhvr>
                                        <p:cTn id="13" dur="1000" fill="hold"/>
                                        <p:tgtEl>
                                          <p:spTgt spid="33075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075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0754">
                                            <p:txEl>
                                              <p:pRg st="2" end="2"/>
                                            </p:txEl>
                                          </p:spTgt>
                                        </p:tgtEl>
                                        <p:attrNameLst>
                                          <p:attrName>style.visibility</p:attrName>
                                        </p:attrNameLst>
                                      </p:cBhvr>
                                      <p:to>
                                        <p:strVal val="visible"/>
                                      </p:to>
                                    </p:set>
                                    <p:animEffect transition="in" filter="fade">
                                      <p:cBhvr>
                                        <p:cTn id="17" dur="1000"/>
                                        <p:tgtEl>
                                          <p:spTgt spid="330754">
                                            <p:txEl>
                                              <p:pRg st="2" end="2"/>
                                            </p:txEl>
                                          </p:spTgt>
                                        </p:tgtEl>
                                      </p:cBhvr>
                                    </p:animEffect>
                                    <p:anim calcmode="lin" valueType="num">
                                      <p:cBhvr>
                                        <p:cTn id="18" dur="1000" fill="hold"/>
                                        <p:tgtEl>
                                          <p:spTgt spid="33075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3075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idx="1"/>
          </p:nvPr>
        </p:nvSpPr>
        <p:spPr>
          <a:xfrm>
            <a:off x="515380" y="94457"/>
            <a:ext cx="11161240" cy="6669087"/>
          </a:xfrm>
          <a:solidFill>
            <a:srgbClr val="FFFFCC"/>
          </a:solidFill>
          <a:ln w="38100">
            <a:solidFill>
              <a:srgbClr val="FF3300"/>
            </a:solidFill>
            <a:miter lim="800000"/>
            <a:headEnd/>
            <a:tailEnd/>
          </a:ln>
        </p:spPr>
        <p:txBody>
          <a:bodyPr>
            <a:normAutofit fontScale="40000" lnSpcReduction="20000"/>
          </a:bodyPr>
          <a:lstStyle/>
          <a:p>
            <a:pPr marL="609600" indent="-609600">
              <a:lnSpc>
                <a:spcPct val="170000"/>
              </a:lnSpc>
              <a:buNone/>
            </a:pPr>
            <a:r>
              <a:rPr lang="it-IT" altLang="it-IT" sz="7000" b="1" dirty="0">
                <a:solidFill>
                  <a:srgbClr val="420000"/>
                </a:solidFill>
                <a:latin typeface="Arial" panose="020B0604020202020204" pitchFamily="34" charset="0"/>
                <a:cs typeface="Arial" panose="020B0604020202020204" pitchFamily="34" charset="0"/>
              </a:rPr>
              <a:t>13 - Caratteristiche del SECONDO  “racconto” della creazione nella Bibbia.</a:t>
            </a:r>
            <a:endParaRPr lang="it-IT" altLang="it-IT" sz="7000" dirty="0">
              <a:solidFill>
                <a:srgbClr val="420000"/>
              </a:solidFill>
              <a:latin typeface="Arial" panose="020B0604020202020204" pitchFamily="34" charset="0"/>
              <a:cs typeface="Arial" panose="020B0604020202020204" pitchFamily="34" charset="0"/>
            </a:endParaRPr>
          </a:p>
          <a:p>
            <a:pPr marL="609600" indent="-609600">
              <a:lnSpc>
                <a:spcPct val="170000"/>
              </a:lnSpc>
            </a:pPr>
            <a:endParaRPr lang="it-IT" altLang="it-IT" sz="800" dirty="0">
              <a:solidFill>
                <a:srgbClr val="420000"/>
              </a:solidFill>
            </a:endParaRPr>
          </a:p>
          <a:p>
            <a:pPr lvl="1">
              <a:lnSpc>
                <a:spcPct val="170000"/>
              </a:lnSpc>
            </a:pPr>
            <a:r>
              <a:rPr lang="it-IT" sz="4500" dirty="0">
                <a:latin typeface="Arial" panose="020B0604020202020204" pitchFamily="34" charset="0"/>
                <a:cs typeface="Arial" panose="020B0604020202020204" pitchFamily="34" charset="0"/>
              </a:rPr>
              <a:t>Il secondo “racconto” della creazione corrisponde ai capitoli 2 e 3 del libro Genesi, il primo libro della Bibbia. Tali capitoli furono scritti mezzo millennio prima del primo apparente “racconto” della creazione (verso il X sec. a.C.) attorno il periodo del Re d’Israele Davide. Ora, il nome di Dio usato è </a:t>
            </a:r>
            <a:r>
              <a:rPr lang="it-IT" sz="4500" b="1" i="1" dirty="0" err="1">
                <a:latin typeface="Arial" panose="020B0604020202020204" pitchFamily="34" charset="0"/>
                <a:cs typeface="Arial" panose="020B0604020202020204" pitchFamily="34" charset="0"/>
              </a:rPr>
              <a:t>Yahweh</a:t>
            </a:r>
            <a:r>
              <a:rPr lang="it-IT" sz="4500" b="1" dirty="0">
                <a:latin typeface="Arial" panose="020B0604020202020204" pitchFamily="34" charset="0"/>
                <a:cs typeface="Arial" panose="020B0604020202020204" pitchFamily="34" charset="0"/>
              </a:rPr>
              <a:t>.</a:t>
            </a:r>
            <a:r>
              <a:rPr lang="it-IT" sz="4500" dirty="0">
                <a:latin typeface="Arial" panose="020B0604020202020204" pitchFamily="34" charset="0"/>
                <a:cs typeface="Arial" panose="020B0604020202020204" pitchFamily="34" charset="0"/>
              </a:rPr>
              <a:t> </a:t>
            </a:r>
          </a:p>
          <a:p>
            <a:pPr lvl="1">
              <a:lnSpc>
                <a:spcPct val="170000"/>
              </a:lnSpc>
            </a:pPr>
            <a:r>
              <a:rPr lang="it-IT" sz="4500" dirty="0">
                <a:latin typeface="Arial" panose="020B0604020202020204" pitchFamily="34" charset="0"/>
                <a:cs typeface="Arial" panose="020B0604020202020204" pitchFamily="34" charset="0"/>
              </a:rPr>
              <a:t>Ad una prima lettura si presenta come la </a:t>
            </a:r>
            <a:r>
              <a:rPr lang="it-IT" sz="4500" u="sng" dirty="0">
                <a:latin typeface="Arial" panose="020B0604020202020204" pitchFamily="34" charset="0"/>
                <a:cs typeface="Arial" panose="020B0604020202020204" pitchFamily="34" charset="0"/>
              </a:rPr>
              <a:t>creazione in un solo giorno</a:t>
            </a:r>
            <a:r>
              <a:rPr lang="it-IT" sz="4500" dirty="0">
                <a:latin typeface="Arial" panose="020B0604020202020204" pitchFamily="34" charset="0"/>
                <a:cs typeface="Arial" panose="020B0604020202020204" pitchFamily="34" charset="0"/>
              </a:rPr>
              <a:t> ove la prima opera </a:t>
            </a:r>
            <a:r>
              <a:rPr lang="it-IT" sz="4500" b="1" dirty="0">
                <a:latin typeface="Arial" panose="020B0604020202020204" pitchFamily="34" charset="0"/>
                <a:cs typeface="Arial" panose="020B0604020202020204" pitchFamily="34" charset="0"/>
              </a:rPr>
              <a:t>plasmata</a:t>
            </a:r>
            <a:r>
              <a:rPr lang="it-IT" sz="4500" dirty="0">
                <a:latin typeface="Arial" panose="020B0604020202020204" pitchFamily="34" charset="0"/>
                <a:cs typeface="Arial" panose="020B0604020202020204" pitchFamily="34" charset="0"/>
              </a:rPr>
              <a:t> (non creata) è l’uomo e lo chiama Adamo che significa terriccio (“cretino”) cioè tratto dalla polvere dei campi. </a:t>
            </a:r>
          </a:p>
          <a:p>
            <a:pPr lvl="1">
              <a:lnSpc>
                <a:spcPct val="170000"/>
              </a:lnSpc>
            </a:pPr>
            <a:r>
              <a:rPr lang="it-IT" sz="4500" dirty="0">
                <a:latin typeface="Arial" panose="020B0604020202020204" pitchFamily="34" charset="0"/>
                <a:cs typeface="Arial" panose="020B0604020202020204" pitchFamily="34" charset="0"/>
              </a:rPr>
              <a:t>Poi Dio pianta (non crea) un giardino (il simbolo della creazione) con due simbolici (mitologici) alberi: </a:t>
            </a:r>
          </a:p>
          <a:p>
            <a:pPr marL="1428750" lvl="2" indent="-514350">
              <a:lnSpc>
                <a:spcPct val="170000"/>
              </a:lnSpc>
              <a:buFont typeface="+mj-lt"/>
              <a:buAutoNum type="arabicPeriod"/>
            </a:pPr>
            <a:r>
              <a:rPr lang="it-IT" sz="4500" dirty="0">
                <a:latin typeface="Arial" panose="020B0604020202020204" pitchFamily="34" charset="0"/>
                <a:cs typeface="Arial" panose="020B0604020202020204" pitchFamily="34" charset="0"/>
              </a:rPr>
              <a:t>quello che non ti permette di morire, ossia della Vita Eterna (dell’immortalità) </a:t>
            </a:r>
          </a:p>
          <a:p>
            <a:pPr marL="1428750" lvl="2" indent="-514350">
              <a:lnSpc>
                <a:spcPct val="170000"/>
              </a:lnSpc>
              <a:buFont typeface="+mj-lt"/>
              <a:buAutoNum type="arabicPeriod"/>
            </a:pPr>
            <a:r>
              <a:rPr lang="it-IT" sz="4500" dirty="0">
                <a:latin typeface="Arial" panose="020B0604020202020204" pitchFamily="34" charset="0"/>
                <a:cs typeface="Arial" panose="020B0604020202020204" pitchFamily="34" charset="0"/>
              </a:rPr>
              <a:t>quello della decisione di ciò che è bene e ciò che è male </a:t>
            </a:r>
          </a:p>
          <a:p>
            <a:pPr marL="457200" lvl="1" indent="0">
              <a:lnSpc>
                <a:spcPct val="170000"/>
              </a:lnSpc>
              <a:buNone/>
            </a:pPr>
            <a:r>
              <a:rPr lang="it-IT" sz="4500" dirty="0">
                <a:latin typeface="Arial" panose="020B0604020202020204" pitchFamily="34" charset="0"/>
                <a:cs typeface="Arial" panose="020B0604020202020204" pitchFamily="34" charset="0"/>
              </a:rPr>
              <a:t>(male è stato erroneamente letto con mela da “</a:t>
            </a:r>
            <a:r>
              <a:rPr lang="it-IT" sz="4500" i="1" dirty="0" err="1">
                <a:latin typeface="Arial" panose="020B0604020202020204" pitchFamily="34" charset="0"/>
                <a:cs typeface="Arial" panose="020B0604020202020204" pitchFamily="34" charset="0"/>
              </a:rPr>
              <a:t>malus</a:t>
            </a:r>
            <a:r>
              <a:rPr lang="it-IT" sz="4500" dirty="0">
                <a:latin typeface="Arial" panose="020B0604020202020204" pitchFamily="34" charset="0"/>
                <a:cs typeface="Arial" panose="020B0604020202020204" pitchFamily="34" charset="0"/>
              </a:rPr>
              <a:t>”). Nella Bibbia non esiste l’albero delle mele!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1778">
                                            <p:txEl>
                                              <p:pRg st="0" end="0"/>
                                            </p:txEl>
                                          </p:spTgt>
                                        </p:tgtEl>
                                        <p:attrNameLst>
                                          <p:attrName>style.visibility</p:attrName>
                                        </p:attrNameLst>
                                      </p:cBhvr>
                                      <p:to>
                                        <p:strVal val="visible"/>
                                      </p:to>
                                    </p:set>
                                    <p:animEffect transition="in" filter="wipe(left)">
                                      <p:cBhvr>
                                        <p:cTn id="7" dur="1250"/>
                                        <p:tgtEl>
                                          <p:spTgt spid="3317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1778">
                                            <p:txEl>
                                              <p:pRg st="2" end="2"/>
                                            </p:txEl>
                                          </p:spTgt>
                                        </p:tgtEl>
                                        <p:attrNameLst>
                                          <p:attrName>style.visibility</p:attrName>
                                        </p:attrNameLst>
                                      </p:cBhvr>
                                      <p:to>
                                        <p:strVal val="visible"/>
                                      </p:to>
                                    </p:set>
                                    <p:animEffect transition="in" filter="fade">
                                      <p:cBhvr>
                                        <p:cTn id="12" dur="1000"/>
                                        <p:tgtEl>
                                          <p:spTgt spid="331778">
                                            <p:txEl>
                                              <p:pRg st="2" end="2"/>
                                            </p:txEl>
                                          </p:spTgt>
                                        </p:tgtEl>
                                      </p:cBhvr>
                                    </p:animEffect>
                                    <p:anim calcmode="lin" valueType="num">
                                      <p:cBhvr>
                                        <p:cTn id="13" dur="1000" fill="hold"/>
                                        <p:tgtEl>
                                          <p:spTgt spid="33177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3177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1778">
                                            <p:txEl>
                                              <p:pRg st="3" end="3"/>
                                            </p:txEl>
                                          </p:spTgt>
                                        </p:tgtEl>
                                        <p:attrNameLst>
                                          <p:attrName>style.visibility</p:attrName>
                                        </p:attrNameLst>
                                      </p:cBhvr>
                                      <p:to>
                                        <p:strVal val="visible"/>
                                      </p:to>
                                    </p:set>
                                    <p:animEffect transition="in" filter="fade">
                                      <p:cBhvr>
                                        <p:cTn id="17" dur="1000"/>
                                        <p:tgtEl>
                                          <p:spTgt spid="331778">
                                            <p:txEl>
                                              <p:pRg st="3" end="3"/>
                                            </p:txEl>
                                          </p:spTgt>
                                        </p:tgtEl>
                                      </p:cBhvr>
                                    </p:animEffect>
                                    <p:anim calcmode="lin" valueType="num">
                                      <p:cBhvr>
                                        <p:cTn id="18" dur="1000" fill="hold"/>
                                        <p:tgtEl>
                                          <p:spTgt spid="33177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31778">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1778">
                                            <p:txEl>
                                              <p:pRg st="4" end="4"/>
                                            </p:txEl>
                                          </p:spTgt>
                                        </p:tgtEl>
                                        <p:attrNameLst>
                                          <p:attrName>style.visibility</p:attrName>
                                        </p:attrNameLst>
                                      </p:cBhvr>
                                      <p:to>
                                        <p:strVal val="visible"/>
                                      </p:to>
                                    </p:set>
                                    <p:animEffect transition="in" filter="fade">
                                      <p:cBhvr>
                                        <p:cTn id="22" dur="1000"/>
                                        <p:tgtEl>
                                          <p:spTgt spid="331778">
                                            <p:txEl>
                                              <p:pRg st="4" end="4"/>
                                            </p:txEl>
                                          </p:spTgt>
                                        </p:tgtEl>
                                      </p:cBhvr>
                                    </p:animEffect>
                                    <p:anim calcmode="lin" valueType="num">
                                      <p:cBhvr>
                                        <p:cTn id="23" dur="1000" fill="hold"/>
                                        <p:tgtEl>
                                          <p:spTgt spid="33177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31778">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1778">
                                            <p:txEl>
                                              <p:pRg st="5" end="5"/>
                                            </p:txEl>
                                          </p:spTgt>
                                        </p:tgtEl>
                                        <p:attrNameLst>
                                          <p:attrName>style.visibility</p:attrName>
                                        </p:attrNameLst>
                                      </p:cBhvr>
                                      <p:to>
                                        <p:strVal val="visible"/>
                                      </p:to>
                                    </p:set>
                                    <p:animEffect transition="in" filter="fade">
                                      <p:cBhvr>
                                        <p:cTn id="27" dur="1000"/>
                                        <p:tgtEl>
                                          <p:spTgt spid="331778">
                                            <p:txEl>
                                              <p:pRg st="5" end="5"/>
                                            </p:txEl>
                                          </p:spTgt>
                                        </p:tgtEl>
                                      </p:cBhvr>
                                    </p:animEffect>
                                    <p:anim calcmode="lin" valueType="num">
                                      <p:cBhvr>
                                        <p:cTn id="28" dur="1000" fill="hold"/>
                                        <p:tgtEl>
                                          <p:spTgt spid="331778">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31778">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31778">
                                            <p:txEl>
                                              <p:pRg st="6" end="6"/>
                                            </p:txEl>
                                          </p:spTgt>
                                        </p:tgtEl>
                                        <p:attrNameLst>
                                          <p:attrName>style.visibility</p:attrName>
                                        </p:attrNameLst>
                                      </p:cBhvr>
                                      <p:to>
                                        <p:strVal val="visible"/>
                                      </p:to>
                                    </p:set>
                                    <p:animEffect transition="in" filter="fade">
                                      <p:cBhvr>
                                        <p:cTn id="32" dur="1000"/>
                                        <p:tgtEl>
                                          <p:spTgt spid="331778">
                                            <p:txEl>
                                              <p:pRg st="6" end="6"/>
                                            </p:txEl>
                                          </p:spTgt>
                                        </p:tgtEl>
                                      </p:cBhvr>
                                    </p:animEffect>
                                    <p:anim calcmode="lin" valueType="num">
                                      <p:cBhvr>
                                        <p:cTn id="33" dur="1000" fill="hold"/>
                                        <p:tgtEl>
                                          <p:spTgt spid="331778">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31778">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1778">
                                            <p:txEl>
                                              <p:pRg st="7" end="7"/>
                                            </p:txEl>
                                          </p:spTgt>
                                        </p:tgtEl>
                                        <p:attrNameLst>
                                          <p:attrName>style.visibility</p:attrName>
                                        </p:attrNameLst>
                                      </p:cBhvr>
                                      <p:to>
                                        <p:strVal val="visible"/>
                                      </p:to>
                                    </p:set>
                                    <p:animEffect transition="in" filter="fade">
                                      <p:cBhvr>
                                        <p:cTn id="37" dur="1000"/>
                                        <p:tgtEl>
                                          <p:spTgt spid="331778">
                                            <p:txEl>
                                              <p:pRg st="7" end="7"/>
                                            </p:txEl>
                                          </p:spTgt>
                                        </p:tgtEl>
                                      </p:cBhvr>
                                    </p:animEffect>
                                    <p:anim calcmode="lin" valueType="num">
                                      <p:cBhvr>
                                        <p:cTn id="38" dur="1000" fill="hold"/>
                                        <p:tgtEl>
                                          <p:spTgt spid="331778">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3177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Rectangle 3"/>
          <p:cNvSpPr>
            <a:spLocks noGrp="1" noChangeArrowheads="1"/>
          </p:cNvSpPr>
          <p:nvPr>
            <p:ph idx="1"/>
          </p:nvPr>
        </p:nvSpPr>
        <p:spPr>
          <a:xfrm>
            <a:off x="335360" y="260350"/>
            <a:ext cx="11521280" cy="5544914"/>
          </a:xfrm>
          <a:solidFill>
            <a:srgbClr val="FFFFCC"/>
          </a:solidFill>
        </p:spPr>
        <p:txBody>
          <a:bodyPr>
            <a:normAutofit fontScale="40000" lnSpcReduction="20000"/>
          </a:bodyPr>
          <a:lstStyle/>
          <a:p>
            <a:pPr>
              <a:buFontTx/>
              <a:buNone/>
            </a:pPr>
            <a:endParaRPr lang="it-IT" altLang="it-IT" dirty="0">
              <a:solidFill>
                <a:srgbClr val="420000"/>
              </a:solidFill>
              <a:latin typeface="Arial" panose="020B0604020202020204" pitchFamily="34" charset="0"/>
              <a:cs typeface="Arial" panose="020B0604020202020204" pitchFamily="34" charset="0"/>
            </a:endParaRPr>
          </a:p>
          <a:p>
            <a:pPr lvl="1">
              <a:lnSpc>
                <a:spcPct val="170000"/>
              </a:lnSpc>
            </a:pPr>
            <a:r>
              <a:rPr lang="it-IT" sz="4500" dirty="0" smtClean="0">
                <a:latin typeface="Arial" panose="020B0604020202020204" pitchFamily="34" charset="0"/>
                <a:cs typeface="Arial" panose="020B0604020202020204" pitchFamily="34" charset="0"/>
              </a:rPr>
              <a:t>Poi </a:t>
            </a:r>
            <a:r>
              <a:rPr lang="it-IT" sz="4500" dirty="0">
                <a:latin typeface="Arial" panose="020B0604020202020204" pitchFamily="34" charset="0"/>
                <a:cs typeface="Arial" panose="020B0604020202020204" pitchFamily="34" charset="0"/>
              </a:rPr>
              <a:t>Dio colloca l’uomo nel giardino (simbolo della creazione) e gli proibisce di appropriarsi dell’albero della decisione di ciò che è bene e ciò che è male: è Dio che deve decidere il bene/male, non l’uomo. </a:t>
            </a:r>
          </a:p>
          <a:p>
            <a:pPr lvl="1">
              <a:lnSpc>
                <a:spcPct val="170000"/>
              </a:lnSpc>
            </a:pPr>
            <a:r>
              <a:rPr lang="it-IT" sz="4500" dirty="0">
                <a:latin typeface="Arial" panose="020B0604020202020204" pitchFamily="34" charset="0"/>
                <a:cs typeface="Arial" panose="020B0604020202020204" pitchFamily="34" charset="0"/>
              </a:rPr>
              <a:t>Il creato è simboleggiato in un magnifico giardino lussureggiante come erano i giardini pensili di Babilonia.</a:t>
            </a:r>
          </a:p>
          <a:p>
            <a:pPr lvl="1">
              <a:lnSpc>
                <a:spcPct val="170000"/>
              </a:lnSpc>
            </a:pPr>
            <a:r>
              <a:rPr lang="it-IT" sz="4500" dirty="0">
                <a:latin typeface="Arial" panose="020B0604020202020204" pitchFamily="34" charset="0"/>
                <a:cs typeface="Arial" panose="020B0604020202020204" pitchFamily="34" charset="0"/>
              </a:rPr>
              <a:t>Adamo riceve l’impegno di essere il </a:t>
            </a:r>
            <a:r>
              <a:rPr lang="it-IT" sz="4500" b="1" dirty="0">
                <a:latin typeface="Arial" panose="020B0604020202020204" pitchFamily="34" charset="0"/>
                <a:cs typeface="Arial" panose="020B0604020202020204" pitchFamily="34" charset="0"/>
              </a:rPr>
              <a:t>GIARDINIERE di DIO</a:t>
            </a:r>
            <a:r>
              <a:rPr lang="it-IT" sz="4500" dirty="0">
                <a:latin typeface="Arial" panose="020B0604020202020204" pitchFamily="34" charset="0"/>
                <a:cs typeface="Arial" panose="020B0604020202020204" pitchFamily="34" charset="0"/>
              </a:rPr>
              <a:t> per sottolineare la responsabilità dell’umanità di coltivare e custodire il creato, di perfezionarlo e proteggerlo nell’ordine stabilito da Dio. </a:t>
            </a:r>
          </a:p>
          <a:p>
            <a:pPr lvl="1">
              <a:lnSpc>
                <a:spcPct val="170000"/>
              </a:lnSpc>
            </a:pPr>
            <a:r>
              <a:rPr lang="it-IT" sz="4500" dirty="0">
                <a:latin typeface="Arial" panose="020B0604020202020204" pitchFamily="34" charset="0"/>
                <a:cs typeface="Arial" panose="020B0604020202020204" pitchFamily="34" charset="0"/>
              </a:rPr>
              <a:t>Adamo davanti alla grandezza di Dio, si sente solo e molto piccolo. </a:t>
            </a:r>
          </a:p>
          <a:p>
            <a:pPr lvl="1">
              <a:lnSpc>
                <a:spcPct val="170000"/>
              </a:lnSpc>
            </a:pPr>
            <a:r>
              <a:rPr lang="it-IT" sz="4500" dirty="0">
                <a:latin typeface="Arial" panose="020B0604020202020204" pitchFamily="34" charset="0"/>
                <a:cs typeface="Arial" panose="020B0604020202020204" pitchFamily="34" charset="0"/>
              </a:rPr>
              <a:t>Dio </a:t>
            </a:r>
            <a:r>
              <a:rPr lang="it-IT" sz="4500" b="1" dirty="0">
                <a:latin typeface="Arial" panose="020B0604020202020204" pitchFamily="34" charset="0"/>
                <a:cs typeface="Arial" panose="020B0604020202020204" pitchFamily="34" charset="0"/>
              </a:rPr>
              <a:t>plasma</a:t>
            </a:r>
            <a:r>
              <a:rPr lang="it-IT" sz="4500" dirty="0">
                <a:latin typeface="Arial" panose="020B0604020202020204" pitchFamily="34" charset="0"/>
                <a:cs typeface="Arial" panose="020B0604020202020204" pitchFamily="34" charset="0"/>
              </a:rPr>
              <a:t> (non crea) da una costola di Adamo la sua controfigura: la donna della stessa importanza dell’uomo. La costola (</a:t>
            </a:r>
            <a:r>
              <a:rPr lang="it-IT" sz="4500" i="1" dirty="0" err="1">
                <a:latin typeface="Arial" panose="020B0604020202020204" pitchFamily="34" charset="0"/>
                <a:cs typeface="Arial" panose="020B0604020202020204" pitchFamily="34" charset="0"/>
              </a:rPr>
              <a:t>sela</a:t>
            </a:r>
            <a:r>
              <a:rPr lang="it-IT" sz="4500" dirty="0">
                <a:latin typeface="Arial" panose="020B0604020202020204" pitchFamily="34" charset="0"/>
                <a:cs typeface="Arial" panose="020B0604020202020204" pitchFamily="34" charset="0"/>
              </a:rPr>
              <a:t>) era anticamente il simbolo del “cuore” inteso come i sentimenti d’affetto umani, il simbolo dell’amore. La donna viene esaltata come la controfigura dell’amore nell’umanità</a:t>
            </a:r>
          </a:p>
          <a:p>
            <a:pPr lvl="1">
              <a:lnSpc>
                <a:spcPct val="170000"/>
              </a:lnSpc>
            </a:pPr>
            <a:r>
              <a:rPr lang="it-IT" sz="4500" dirty="0">
                <a:latin typeface="Arial" panose="020B0604020202020204" pitchFamily="34" charset="0"/>
                <a:cs typeface="Arial" panose="020B0604020202020204" pitchFamily="34" charset="0"/>
              </a:rPr>
              <a:t>La coppia umana vuole decidere da sola il bene e il male, senza confrontarsi con il suo plasmatore Dio.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99356" y="410513"/>
            <a:ext cx="11593288" cy="6036974"/>
          </a:xfrm>
          <a:prstGeom prst="rect">
            <a:avLst/>
          </a:prstGeom>
          <a:solidFill>
            <a:srgbClr val="FFFFBD"/>
          </a:solidFill>
          <a:ln>
            <a:noFill/>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Nel significato della disobbedienza, la Bibbia insegna che l’origine di ogni male, di ogni cattiveria umana, consiste nell’orgoglio, nella presunzione di poter vivere pensando solo a sé stessi, egoisticamente, al posto di Dio, senza confrontarsi con la volontà di Dio che è quella dell’AMORE.  </a:t>
            </a:r>
            <a:endParaRPr kumimoji="0" lang="it-IT" altLang="it-IT" sz="2000" b="0" i="0" u="none" strike="noStrike" cap="none" normalizeH="0" baseline="0" dirty="0" smtClean="0">
              <a:ln>
                <a:noFill/>
              </a:ln>
              <a:solidFill>
                <a:schemeClr val="tx1"/>
              </a:solidFill>
              <a:effectLst/>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Noi non siamo stati creati per vivere egoisticamente, ma per </a:t>
            </a:r>
            <a:r>
              <a:rPr kumimoji="0" lang="it-IT" altLang="it-IT"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CONDIVIDERE </a:t>
            </a:r>
            <a:r>
              <a:rPr kumimoji="0" lang="it-IT" altLang="it-IT" sz="200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la</a:t>
            </a:r>
            <a:r>
              <a:rPr kumimoji="0" lang="it-IT" altLang="it-IT"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GIOIA </a:t>
            </a:r>
            <a:r>
              <a:rPr kumimoji="0" lang="it-IT" altLang="it-IT" sz="200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di </a:t>
            </a:r>
            <a:r>
              <a:rPr kumimoji="0" lang="it-IT" altLang="it-IT"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AMARE.</a:t>
            </a: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endParaRPr kumimoji="0" lang="it-IT" altLang="it-IT" sz="2000" b="0" i="0" u="none" strike="noStrike" cap="none" normalizeH="0" baseline="0" dirty="0" smtClean="0">
              <a:ln>
                <a:noFill/>
              </a:ln>
              <a:solidFill>
                <a:schemeClr val="tx1"/>
              </a:solidFill>
              <a:effectLst/>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Il serpente parlante è il simbolo della magia nell’antico Egitto e indica il desiderio dell’uomo di dominare la natura al posto di Dio; di essere superiore a tutti, di essere al posto o come Dio.  </a:t>
            </a:r>
            <a:endParaRPr kumimoji="0" lang="it-IT" altLang="it-IT" sz="2000" b="0" i="0" u="none" strike="noStrike" cap="none" normalizeH="0" baseline="0" dirty="0" smtClean="0">
              <a:ln>
                <a:noFill/>
              </a:ln>
              <a:solidFill>
                <a:schemeClr val="tx1"/>
              </a:solidFill>
              <a:effectLst/>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L’uomo, per colpa di tale orgoglio e presunzione, prima o poi è costretto ad accorgersi di essere nudo (ignudo) cioè povero e a vergognarsi della sua povertà perché non è capace di amare. La conseguenza è la morte della felicità spirituale: quella di essere in comunione (alleato, collaboratore) con il suo creatore. </a:t>
            </a:r>
            <a:endParaRPr kumimoji="0" lang="it-IT" altLang="it-IT" sz="2000" b="0" i="0" u="none" strike="noStrike" cap="none" normalizeH="0" baseline="0" dirty="0" smtClean="0">
              <a:ln>
                <a:noFill/>
              </a:ln>
              <a:solidFill>
                <a:schemeClr val="tx1"/>
              </a:solidFill>
              <a:effectLst/>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Nella Bibbia Dio ama l’uomo e gli da la libertà di scegliere se continuare ad essere felice in armonia con il suo Creatore, oppure di soffrire a causa dell’orgoglio e della sua superbia: l’origine di tutti i mali.</a:t>
            </a:r>
            <a:endParaRPr kumimoji="0" lang="it-IT" altLang="it-IT" sz="20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rot="10800000" flipV="1">
            <a:off x="575556" y="889844"/>
            <a:ext cx="11040888" cy="5078313"/>
          </a:xfrm>
          <a:prstGeom prst="rect">
            <a:avLst/>
          </a:prstGeom>
          <a:solidFill>
            <a:srgbClr val="FFFFBD"/>
          </a:solidFill>
          <a:ln w="57150">
            <a:solidFill>
              <a:srgbClr val="FF0000"/>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3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lang="it-IT" altLang="it-IT" sz="3200" b="1" dirty="0" smtClean="0">
                <a:ea typeface="Times New Roman" panose="02020603050405020304" pitchFamily="18" charset="0"/>
                <a:cs typeface="Arial" panose="020B0604020202020204" pitchFamily="34" charset="0"/>
              </a:rPr>
              <a:t>14. </a:t>
            </a:r>
            <a:r>
              <a:rPr kumimoji="0" lang="it-IT" altLang="it-IT" sz="32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Quando inizia la storia del popolo biblico d’Israele?</a:t>
            </a:r>
            <a:endParaRPr kumimoji="0" lang="it-IT" altLang="it-IT" sz="3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3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La Bibbia inizia la storia del popolo d’Israele, non con i mitici Adamo ed Eva, </a:t>
            </a:r>
          </a:p>
          <a:p>
            <a:pPr marR="0" lvl="0" algn="ctr" defTabSz="914400" rtl="0" eaLnBrk="0" fontAlgn="base" latinLnBrk="0" hangingPunct="0">
              <a:lnSpc>
                <a:spcPct val="150000"/>
              </a:lnSpc>
              <a:spcBef>
                <a:spcPct val="0"/>
              </a:spcBef>
              <a:spcAft>
                <a:spcPct val="0"/>
              </a:spcAft>
              <a:buClrTx/>
              <a:buSzTx/>
              <a:tabLst/>
            </a:pPr>
            <a:r>
              <a:rPr kumimoji="0" lang="it-IT" altLang="it-IT"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ma con</a:t>
            </a:r>
            <a:r>
              <a:rPr kumimoji="0" lang="it-IT" altLang="it-IT"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it-IT" altLang="it-IT" sz="32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Abramo</a:t>
            </a:r>
            <a:r>
              <a:rPr kumimoji="0" lang="it-IT" altLang="it-IT"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il primo patriarca monoteista </a:t>
            </a:r>
          </a:p>
          <a:p>
            <a:pPr marR="0" lvl="0" algn="ctr" defTabSz="914400" rtl="0" eaLnBrk="0" fontAlgn="base" latinLnBrk="0" hangingPunct="0">
              <a:lnSpc>
                <a:spcPct val="150000"/>
              </a:lnSpc>
              <a:spcBef>
                <a:spcPct val="0"/>
              </a:spcBef>
              <a:spcAft>
                <a:spcPct val="0"/>
              </a:spcAft>
              <a:buClrTx/>
              <a:buSzTx/>
              <a:tabLst/>
            </a:pPr>
            <a:r>
              <a:rPr kumimoji="0" lang="it-IT" altLang="it-IT"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 cui fanno riferimento le tre grandi religioni: </a:t>
            </a:r>
          </a:p>
          <a:p>
            <a:pPr marR="0" lvl="0" algn="ctr" defTabSz="914400" rtl="0" eaLnBrk="0" fontAlgn="base" latinLnBrk="0" hangingPunct="0">
              <a:lnSpc>
                <a:spcPct val="150000"/>
              </a:lnSpc>
              <a:spcBef>
                <a:spcPct val="0"/>
              </a:spcBef>
              <a:spcAft>
                <a:spcPct val="0"/>
              </a:spcAft>
              <a:buClrTx/>
              <a:buSzTx/>
              <a:tabLst/>
            </a:pPr>
            <a:r>
              <a:rPr kumimoji="0" lang="it-IT" altLang="it-IT"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ebraismo, </a:t>
            </a:r>
          </a:p>
          <a:p>
            <a:pPr marR="0" lvl="0" algn="ctr" defTabSz="914400" rtl="0" eaLnBrk="0" fontAlgn="base" latinLnBrk="0" hangingPunct="0">
              <a:lnSpc>
                <a:spcPct val="150000"/>
              </a:lnSpc>
              <a:spcBef>
                <a:spcPct val="0"/>
              </a:spcBef>
              <a:spcAft>
                <a:spcPct val="0"/>
              </a:spcAft>
              <a:buClrTx/>
              <a:buSzTx/>
              <a:tabLst/>
            </a:pPr>
            <a:r>
              <a:rPr kumimoji="0" lang="it-IT" altLang="it-IT"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cristianesimo </a:t>
            </a:r>
          </a:p>
          <a:p>
            <a:pPr marR="0" lvl="0" algn="ctr" defTabSz="914400" rtl="0" eaLnBrk="0" fontAlgn="base" latinLnBrk="0" hangingPunct="0">
              <a:lnSpc>
                <a:spcPct val="150000"/>
              </a:lnSpc>
              <a:spcBef>
                <a:spcPct val="0"/>
              </a:spcBef>
              <a:spcAft>
                <a:spcPct val="0"/>
              </a:spcAft>
              <a:buClrTx/>
              <a:buSzTx/>
              <a:tabLst/>
            </a:pPr>
            <a:r>
              <a:rPr kumimoji="0" lang="it-IT" altLang="it-IT"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islamismo.</a:t>
            </a:r>
          </a:p>
        </p:txBody>
      </p:sp>
    </p:spTree>
    <p:extLst>
      <p:ext uri="{BB962C8B-B14F-4D97-AF65-F5344CB8AC3E}">
        <p14:creationId xmlns:p14="http://schemas.microsoft.com/office/powerpoint/2010/main" val="302657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2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1000"/>
                                        <p:tgtEl>
                                          <p:spTgt spid="4">
                                            <p:txEl>
                                              <p:pRg st="5" end="5"/>
                                            </p:txEl>
                                          </p:spTgt>
                                        </p:tgtEl>
                                      </p:cBhvr>
                                    </p:animEffect>
                                    <p:anim calcmode="lin" valueType="num">
                                      <p:cBhvr>
                                        <p:cTn id="2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1000"/>
                                        <p:tgtEl>
                                          <p:spTgt spid="4">
                                            <p:txEl>
                                              <p:pRg st="7" end="7"/>
                                            </p:txEl>
                                          </p:spTgt>
                                        </p:tgtEl>
                                      </p:cBhvr>
                                    </p:animEffect>
                                    <p:anim calcmode="lin" valueType="num">
                                      <p:cBhvr>
                                        <p:cTn id="3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1000"/>
                                        <p:tgtEl>
                                          <p:spTgt spid="4">
                                            <p:txEl>
                                              <p:pRg st="8" end="8"/>
                                            </p:txEl>
                                          </p:spTgt>
                                        </p:tgtEl>
                                      </p:cBhvr>
                                    </p:animEffect>
                                    <p:anim calcmode="lin" valueType="num">
                                      <p:cBhvr>
                                        <p:cTn id="4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idx="1"/>
          </p:nvPr>
        </p:nvSpPr>
        <p:spPr>
          <a:xfrm>
            <a:off x="1091605" y="908720"/>
            <a:ext cx="10008790" cy="3168352"/>
          </a:xfrm>
          <a:solidFill>
            <a:srgbClr val="FFFFCC"/>
          </a:solidFill>
          <a:ln w="38100">
            <a:solidFill>
              <a:srgbClr val="FF3300"/>
            </a:solidFill>
            <a:miter lim="800000"/>
            <a:headEnd/>
            <a:tailEnd/>
          </a:ln>
        </p:spPr>
        <p:txBody>
          <a:bodyPr/>
          <a:lstStyle/>
          <a:p>
            <a:pPr marL="609600" indent="-609600">
              <a:buNone/>
            </a:pPr>
            <a:endParaRPr lang="it-IT" altLang="it-IT" b="1" dirty="0" smtClean="0">
              <a:solidFill>
                <a:srgbClr val="420000"/>
              </a:solidFill>
              <a:latin typeface="Arial" panose="020B0604020202020204" pitchFamily="34" charset="0"/>
              <a:cs typeface="Arial" panose="020B0604020202020204" pitchFamily="34" charset="0"/>
            </a:endParaRPr>
          </a:p>
          <a:p>
            <a:pPr marL="609600" indent="-609600">
              <a:buNone/>
            </a:pPr>
            <a:r>
              <a:rPr lang="it-IT" altLang="it-IT" b="1" dirty="0" smtClean="0">
                <a:solidFill>
                  <a:srgbClr val="420000"/>
                </a:solidFill>
                <a:latin typeface="Arial" panose="020B0604020202020204" pitchFamily="34" charset="0"/>
                <a:cs typeface="Arial" panose="020B0604020202020204" pitchFamily="34" charset="0"/>
              </a:rPr>
              <a:t>15 </a:t>
            </a:r>
            <a:r>
              <a:rPr lang="it-IT" altLang="it-IT" b="1" dirty="0">
                <a:solidFill>
                  <a:srgbClr val="420000"/>
                </a:solidFill>
                <a:latin typeface="Arial" panose="020B0604020202020204" pitchFamily="34" charset="0"/>
                <a:cs typeface="Arial" panose="020B0604020202020204" pitchFamily="34" charset="0"/>
              </a:rPr>
              <a:t>- Che cosa è l’ispirazione nella Bibbia?</a:t>
            </a:r>
            <a:endParaRPr lang="it-IT" altLang="it-IT" dirty="0">
              <a:solidFill>
                <a:srgbClr val="420000"/>
              </a:solidFill>
              <a:latin typeface="Arial" panose="020B0604020202020204" pitchFamily="34" charset="0"/>
              <a:cs typeface="Arial" panose="020B0604020202020204" pitchFamily="34" charset="0"/>
            </a:endParaRPr>
          </a:p>
          <a:p>
            <a:pPr marL="609600" indent="-609600"/>
            <a:endParaRPr lang="it-IT" altLang="it-IT" dirty="0">
              <a:solidFill>
                <a:srgbClr val="420000"/>
              </a:solidFill>
              <a:latin typeface="Arial" panose="020B0604020202020204" pitchFamily="34" charset="0"/>
              <a:cs typeface="Arial" panose="020B0604020202020204" pitchFamily="34" charset="0"/>
            </a:endParaRPr>
          </a:p>
          <a:p>
            <a:pPr marL="609600" indent="-609600"/>
            <a:r>
              <a:rPr lang="it-IT" altLang="it-IT" dirty="0">
                <a:solidFill>
                  <a:srgbClr val="420000"/>
                </a:solidFill>
                <a:latin typeface="Arial" panose="020B0604020202020204" pitchFamily="34" charset="0"/>
                <a:cs typeface="Arial" panose="020B0604020202020204" pitchFamily="34" charset="0"/>
              </a:rPr>
              <a:t>E’ la particolare assistenza di Dio agli scrittori della Bibbia.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8946">
                                            <p:txEl>
                                              <p:pRg st="1" end="1"/>
                                            </p:txEl>
                                          </p:spTgt>
                                        </p:tgtEl>
                                        <p:attrNameLst>
                                          <p:attrName>style.visibility</p:attrName>
                                        </p:attrNameLst>
                                      </p:cBhvr>
                                      <p:to>
                                        <p:strVal val="visible"/>
                                      </p:to>
                                    </p:set>
                                    <p:animEffect transition="in" filter="wipe(left)">
                                      <p:cBhvr>
                                        <p:cTn id="7" dur="1250"/>
                                        <p:tgtEl>
                                          <p:spTgt spid="33894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38946">
                                            <p:txEl>
                                              <p:pRg st="3" end="3"/>
                                            </p:txEl>
                                          </p:spTgt>
                                        </p:tgtEl>
                                        <p:attrNameLst>
                                          <p:attrName>style.visibility</p:attrName>
                                        </p:attrNameLst>
                                      </p:cBhvr>
                                      <p:to>
                                        <p:strVal val="visible"/>
                                      </p:to>
                                    </p:set>
                                    <p:animEffect transition="in" filter="fade">
                                      <p:cBhvr>
                                        <p:cTn id="12" dur="1000"/>
                                        <p:tgtEl>
                                          <p:spTgt spid="338946">
                                            <p:txEl>
                                              <p:pRg st="3" end="3"/>
                                            </p:txEl>
                                          </p:spTgt>
                                        </p:tgtEl>
                                      </p:cBhvr>
                                    </p:animEffect>
                                    <p:anim calcmode="lin" valueType="num">
                                      <p:cBhvr>
                                        <p:cTn id="13" dur="1000" fill="hold"/>
                                        <p:tgtEl>
                                          <p:spTgt spid="33894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3894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2" name="Picture 4" descr="Bibbia LDC Gen cap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364" y="4724400"/>
            <a:ext cx="8294687" cy="1441450"/>
          </a:xfrm>
          <a:prstGeom prst="rect">
            <a:avLst/>
          </a:prstGeom>
          <a:noFill/>
          <a:extLst>
            <a:ext uri="{909E8E84-426E-40DD-AFC4-6F175D3DCCD1}">
              <a14:hiddenFill xmlns:a14="http://schemas.microsoft.com/office/drawing/2010/main">
                <a:solidFill>
                  <a:srgbClr val="FFFFFF"/>
                </a:solidFill>
              </a14:hiddenFill>
            </a:ext>
          </a:extLst>
        </p:spPr>
      </p:pic>
      <p:pic>
        <p:nvPicPr>
          <p:cNvPr id="268293" name="Picture 5" descr="Bibbia LDC Gen cap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776" y="1471613"/>
            <a:ext cx="8296275" cy="3829050"/>
          </a:xfrm>
          <a:prstGeom prst="rect">
            <a:avLst/>
          </a:prstGeom>
          <a:noFill/>
          <a:extLst>
            <a:ext uri="{909E8E84-426E-40DD-AFC4-6F175D3DCCD1}">
              <a14:hiddenFill xmlns:a14="http://schemas.microsoft.com/office/drawing/2010/main">
                <a:solidFill>
                  <a:srgbClr val="FFFFFF"/>
                </a:solidFill>
              </a14:hiddenFill>
            </a:ext>
          </a:extLst>
        </p:spPr>
      </p:pic>
      <p:sp>
        <p:nvSpPr>
          <p:cNvPr id="268294" name="Rectangle 6"/>
          <p:cNvSpPr>
            <a:spLocks noChangeArrowheads="1"/>
          </p:cNvSpPr>
          <p:nvPr/>
        </p:nvSpPr>
        <p:spPr bwMode="auto">
          <a:xfrm>
            <a:off x="9191626" y="1412876"/>
            <a:ext cx="1476375" cy="5262979"/>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it-IT" altLang="it-IT">
                <a:solidFill>
                  <a:srgbClr val="000000"/>
                </a:solidFill>
              </a:rPr>
              <a:t>Xx</a:t>
            </a:r>
          </a:p>
          <a:p>
            <a:pPr>
              <a:spcBef>
                <a:spcPct val="30000"/>
              </a:spcBef>
            </a:pPr>
            <a:endParaRPr lang="it-IT" altLang="it-IT">
              <a:solidFill>
                <a:srgbClr val="000000"/>
              </a:solidFill>
            </a:endParaRPr>
          </a:p>
          <a:p>
            <a:pPr>
              <a:spcBef>
                <a:spcPct val="30000"/>
              </a:spcBef>
            </a:pPr>
            <a:endParaRPr lang="it-IT" altLang="it-IT"/>
          </a:p>
          <a:p>
            <a:pPr>
              <a:spcBef>
                <a:spcPct val="30000"/>
              </a:spcBef>
            </a:pPr>
            <a:endParaRPr lang="it-IT" altLang="it-IT"/>
          </a:p>
          <a:p>
            <a:pPr>
              <a:spcBef>
                <a:spcPct val="30000"/>
              </a:spcBef>
            </a:pPr>
            <a:endParaRPr lang="it-IT" altLang="it-IT"/>
          </a:p>
          <a:p>
            <a:pPr>
              <a:spcBef>
                <a:spcPct val="30000"/>
              </a:spcBef>
            </a:pPr>
            <a:endParaRPr lang="it-IT" altLang="it-IT"/>
          </a:p>
          <a:p>
            <a:pPr>
              <a:spcBef>
                <a:spcPct val="30000"/>
              </a:spcBef>
            </a:pPr>
            <a:endParaRPr lang="it-IT" altLang="it-IT"/>
          </a:p>
          <a:p>
            <a:pPr>
              <a:spcBef>
                <a:spcPct val="30000"/>
              </a:spcBef>
            </a:pPr>
            <a:endParaRPr lang="it-IT" altLang="it-IT"/>
          </a:p>
          <a:p>
            <a:pPr>
              <a:spcBef>
                <a:spcPct val="30000"/>
              </a:spcBef>
            </a:pPr>
            <a:endParaRPr lang="it-IT" altLang="it-IT"/>
          </a:p>
          <a:p>
            <a:pPr>
              <a:spcBef>
                <a:spcPct val="30000"/>
              </a:spcBef>
            </a:pPr>
            <a:endParaRPr lang="it-IT" altLang="it-IT"/>
          </a:p>
          <a:p>
            <a:pPr>
              <a:spcBef>
                <a:spcPct val="30000"/>
              </a:spcBef>
            </a:pPr>
            <a:r>
              <a:rPr lang="it-IT" altLang="it-IT">
                <a:solidFill>
                  <a:srgbClr val="000000"/>
                </a:solidFill>
              </a:rPr>
              <a:t>xx</a:t>
            </a:r>
          </a:p>
        </p:txBody>
      </p:sp>
      <p:sp>
        <p:nvSpPr>
          <p:cNvPr id="268296" name="Rectangle 8"/>
          <p:cNvSpPr>
            <a:spLocks noChangeArrowheads="1"/>
          </p:cNvSpPr>
          <p:nvPr/>
        </p:nvSpPr>
        <p:spPr bwMode="auto">
          <a:xfrm>
            <a:off x="1774825" y="64334"/>
            <a:ext cx="8642350" cy="1200329"/>
          </a:xfrm>
          <a:prstGeom prst="rect">
            <a:avLst/>
          </a:prstGeom>
          <a:noFill/>
          <a:ln>
            <a:noFill/>
          </a:ln>
          <a:effectLst/>
          <a:extLst>
            <a:ext uri="{909E8E84-426E-40DD-AFC4-6F175D3DCCD1}">
              <a14:hiddenFill xmlns:a14="http://schemas.microsoft.com/office/drawing/2010/main">
                <a:solidFill>
                  <a:srgbClr val="FFFF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it-IT" altLang="it-IT" dirty="0">
                <a:solidFill>
                  <a:schemeClr val="accent1">
                    <a:lumMod val="60000"/>
                    <a:lumOff val="40000"/>
                  </a:schemeClr>
                </a:solidFill>
              </a:rPr>
              <a:t>S</a:t>
            </a:r>
            <a:r>
              <a:rPr lang="it-IT" altLang="it-IT" dirty="0" smtClean="0">
                <a:solidFill>
                  <a:schemeClr val="accent1">
                    <a:lumMod val="60000"/>
                    <a:lumOff val="40000"/>
                  </a:schemeClr>
                </a:solidFill>
              </a:rPr>
              <a:t>econdo «giorno»</a:t>
            </a:r>
            <a:r>
              <a:rPr lang="it-IT" altLang="it-IT" dirty="0" smtClean="0">
                <a:solidFill>
                  <a:schemeClr val="accent1">
                    <a:lumMod val="60000"/>
                    <a:lumOff val="40000"/>
                  </a:schemeClr>
                </a:solidFill>
                <a:effectLst>
                  <a:outerShdw blurRad="38100" dist="38100" dir="2700000" algn="tl">
                    <a:srgbClr val="FFFFFF"/>
                  </a:outerShdw>
                </a:effectLst>
              </a:rPr>
              <a:t> </a:t>
            </a:r>
            <a:endParaRPr lang="it-IT" altLang="it-IT" dirty="0">
              <a:solidFill>
                <a:schemeClr val="accent1">
                  <a:lumMod val="60000"/>
                  <a:lumOff val="40000"/>
                </a:schemeClr>
              </a:solidFill>
              <a:effectLst>
                <a:outerShdw blurRad="38100" dist="38100" dir="2700000" algn="tl">
                  <a:srgbClr val="FFFFFF"/>
                </a:outerShdw>
              </a:effectLst>
            </a:endParaRPr>
          </a:p>
          <a:p>
            <a:pPr>
              <a:lnSpc>
                <a:spcPct val="150000"/>
              </a:lnSpc>
            </a:pPr>
            <a:r>
              <a:rPr lang="it-IT" altLang="it-IT" dirty="0">
                <a:solidFill>
                  <a:srgbClr val="FFFFBD"/>
                </a:solidFill>
              </a:rPr>
              <a:t>- Di nuovo la creazione del</a:t>
            </a:r>
            <a:r>
              <a:rPr lang="it-IT" altLang="it-IT" dirty="0">
                <a:effectLst>
                  <a:outerShdw blurRad="38100" dist="38100" dir="2700000" algn="tl">
                    <a:srgbClr val="FFFFFF"/>
                  </a:outerShdw>
                </a:effectLst>
              </a:rPr>
              <a:t> </a:t>
            </a:r>
            <a:r>
              <a:rPr lang="it-IT" altLang="it-IT" dirty="0">
                <a:solidFill>
                  <a:srgbClr val="FF6600"/>
                </a:solidFill>
              </a:rPr>
              <a:t>Cielo</a:t>
            </a:r>
            <a:r>
              <a:rPr lang="it-IT" altLang="it-IT" dirty="0">
                <a:solidFill>
                  <a:srgbClr val="FFFFBD"/>
                </a:solidFill>
              </a:rPr>
              <a:t>?  Di nuovo separò le</a:t>
            </a:r>
            <a:r>
              <a:rPr lang="it-IT" altLang="it-IT" dirty="0">
                <a:effectLst>
                  <a:outerShdw blurRad="38100" dist="38100" dir="2700000" algn="tl">
                    <a:srgbClr val="FFFFFF"/>
                  </a:outerShdw>
                </a:effectLst>
              </a:rPr>
              <a:t> </a:t>
            </a:r>
            <a:r>
              <a:rPr lang="it-IT" altLang="it-IT" dirty="0">
                <a:solidFill>
                  <a:srgbClr val="FF6600"/>
                </a:solidFill>
              </a:rPr>
              <a:t>acque</a:t>
            </a:r>
            <a:r>
              <a:rPr lang="it-IT" altLang="it-IT" dirty="0">
                <a:solidFill>
                  <a:srgbClr val="FFFFBD"/>
                </a:solidFill>
              </a:rPr>
              <a:t>?</a:t>
            </a:r>
          </a:p>
        </p:txBody>
      </p:sp>
      <p:sp>
        <p:nvSpPr>
          <p:cNvPr id="268297" name="Line 9"/>
          <p:cNvSpPr>
            <a:spLocks noChangeShapeType="1"/>
          </p:cNvSpPr>
          <p:nvPr/>
        </p:nvSpPr>
        <p:spPr bwMode="auto">
          <a:xfrm>
            <a:off x="3575721" y="4221088"/>
            <a:ext cx="252028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8298" name="Line 10"/>
          <p:cNvSpPr>
            <a:spLocks noChangeShapeType="1"/>
          </p:cNvSpPr>
          <p:nvPr/>
        </p:nvSpPr>
        <p:spPr bwMode="auto">
          <a:xfrm>
            <a:off x="7896225" y="5157788"/>
            <a:ext cx="8636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8297"/>
                                        </p:tgtEl>
                                        <p:attrNameLst>
                                          <p:attrName>style.visibility</p:attrName>
                                        </p:attrNameLst>
                                      </p:cBhvr>
                                      <p:to>
                                        <p:strVal val="visible"/>
                                      </p:to>
                                    </p:set>
                                    <p:animEffect transition="in" filter="wipe(left)">
                                      <p:cBhvr>
                                        <p:cTn id="7" dur="2000"/>
                                        <p:tgtEl>
                                          <p:spTgt spid="2682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8298"/>
                                        </p:tgtEl>
                                        <p:attrNameLst>
                                          <p:attrName>style.visibility</p:attrName>
                                        </p:attrNameLst>
                                      </p:cBhvr>
                                      <p:to>
                                        <p:strVal val="visible"/>
                                      </p:to>
                                    </p:set>
                                    <p:animEffect transition="in" filter="wipe(left)">
                                      <p:cBhvr>
                                        <p:cTn id="12" dur="2000"/>
                                        <p:tgtEl>
                                          <p:spTgt spid="2682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8296">
                                            <p:txEl>
                                              <p:pRg st="1" end="1"/>
                                            </p:txEl>
                                          </p:spTgt>
                                        </p:tgtEl>
                                        <p:attrNameLst>
                                          <p:attrName>style.visibility</p:attrName>
                                        </p:attrNameLst>
                                      </p:cBhvr>
                                      <p:to>
                                        <p:strVal val="visible"/>
                                      </p:to>
                                    </p:set>
                                    <p:animEffect transition="in" filter="wipe(left)">
                                      <p:cBhvr>
                                        <p:cTn id="17" dur="2000"/>
                                        <p:tgtEl>
                                          <p:spTgt spid="2682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7" grpId="0" animBg="1"/>
      <p:bldP spid="268298" grpId="0" animBg="1"/>
    </p:bldLst>
  </p:timing>
</p:sld>
</file>

<file path=ppt/theme/theme1.xml><?xml version="1.0" encoding="utf-8"?>
<a:theme xmlns:a="http://schemas.openxmlformats.org/drawingml/2006/main" name="Struttura predefinita">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etta">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Curtain Call</Template>
  <TotalTime>2005</TotalTime>
  <Words>4730</Words>
  <Application>Microsoft Office PowerPoint</Application>
  <PresentationFormat>Widescreen</PresentationFormat>
  <Paragraphs>372</Paragraphs>
  <Slides>86</Slides>
  <Notes>16</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86</vt:i4>
      </vt:variant>
    </vt:vector>
  </HeadingPairs>
  <TitlesOfParts>
    <vt:vector size="94" baseType="lpstr">
      <vt:lpstr>Arial</vt:lpstr>
      <vt:lpstr>Calibri</vt:lpstr>
      <vt:lpstr>Calibri Light</vt:lpstr>
      <vt:lpstr>Comic Sans MS</vt:lpstr>
      <vt:lpstr>Times New Roman</vt:lpstr>
      <vt:lpstr>Wingdings</vt:lpstr>
      <vt:lpstr>Struttura predefinita</vt:lpstr>
      <vt:lpstr>Vetta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Battaglia tra Marduk e Tiamat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15 domande e risposte come test verifica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PC Claudio</cp:lastModifiedBy>
  <cp:revision>108</cp:revision>
  <dcterms:created xsi:type="dcterms:W3CDTF">2006-02-16T19:36:50Z</dcterms:created>
  <dcterms:modified xsi:type="dcterms:W3CDTF">2021-03-10T13:13:13Z</dcterms:modified>
</cp:coreProperties>
</file>